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301" r:id="rId4"/>
    <p:sldId id="300" r:id="rId5"/>
    <p:sldId id="266" r:id="rId6"/>
    <p:sldId id="267" r:id="rId7"/>
    <p:sldId id="304" r:id="rId8"/>
    <p:sldId id="305" r:id="rId9"/>
    <p:sldId id="307" r:id="rId10"/>
    <p:sldId id="306" r:id="rId11"/>
    <p:sldId id="303" r:id="rId12"/>
    <p:sldId id="268" r:id="rId13"/>
    <p:sldId id="309" r:id="rId14"/>
  </p:sldIdLst>
  <p:sldSz cx="9144000" cy="6858000" type="screen4x3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109" d="100"/>
          <a:sy n="109" d="100"/>
        </p:scale>
        <p:origin x="112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E9C9A-F813-486E-AB1A-5B2269033CE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111CF-446C-4F0B-90AA-8A09B423EE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59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>
            <a:lvl1pPr defTabSz="950913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>
            <a:lvl1pPr algn="r" defTabSz="950913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68350"/>
            <a:ext cx="5113338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4988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b" anchorCtr="0" compatLnSpc="1">
            <a:prstTxWarp prst="textNoShape">
              <a:avLst/>
            </a:prstTxWarp>
          </a:bodyPr>
          <a:lstStyle>
            <a:lvl1pPr defTabSz="950913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4988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b" anchorCtr="0" compatLnSpc="1">
            <a:prstTxWarp prst="textNoShape">
              <a:avLst/>
            </a:prstTxWarp>
          </a:bodyPr>
          <a:lstStyle>
            <a:lvl1pPr algn="r" defTabSz="950913">
              <a:defRPr sz="1100"/>
            </a:lvl1pPr>
          </a:lstStyle>
          <a:p>
            <a:pPr>
              <a:defRPr/>
            </a:pPr>
            <a:fld id="{7DC43A82-1A27-4D1A-9D4F-92C9FB663B2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56947-B4F1-499C-9C1E-07E1C340C0B3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FDB42A-12AD-4174-B7FC-1D1098CF90A5}" type="slidenum">
              <a:rPr lang="es-ES" smtClean="0"/>
              <a:pPr/>
              <a:t>2</a:t>
            </a:fld>
            <a:endParaRPr lang="es-E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88CA33-F012-46D8-8E2E-29A5DDFBB946}" type="slidenum">
              <a:rPr lang="es-ES" smtClean="0"/>
              <a:pPr/>
              <a:t>3</a:t>
            </a:fld>
            <a:endParaRPr lang="es-E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1BDF8D-F051-44A3-A04D-2956CCF10CB8}" type="slidenum">
              <a:rPr lang="es-ES" smtClean="0"/>
              <a:pPr/>
              <a:t>4</a:t>
            </a:fld>
            <a:endParaRPr lang="es-E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A86561-744E-46D3-B47C-E044268135D2}" type="slidenum">
              <a:rPr lang="es-ES" smtClean="0"/>
              <a:pPr/>
              <a:t>5</a:t>
            </a:fld>
            <a:endParaRPr lang="es-E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AE9171-ACE9-495F-8D61-854B7333388A}" type="slidenum">
              <a:rPr lang="es-ES" smtClean="0"/>
              <a:pPr/>
              <a:t>6</a:t>
            </a:fld>
            <a:endParaRPr lang="es-E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0671A-033F-4C44-84CF-1C83888E05D9}" type="slidenum">
              <a:rPr lang="es-ES" smtClean="0"/>
              <a:pPr/>
              <a:t>11</a:t>
            </a:fld>
            <a:endParaRPr lang="es-E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AE94B4-EA32-4BA0-AB86-5797E911954B}" type="slidenum">
              <a:rPr lang="es-ES" smtClean="0"/>
              <a:pPr/>
              <a:t>12</a:t>
            </a:fld>
            <a:endParaRPr lang="es-E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0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0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0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0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34A974-8CC5-4AA9-A157-F79B9A39CF40}" type="slidenum">
              <a:rPr lang="es-ES" altLang="ca-ES"/>
              <a:pPr eaLnBrk="1" hangingPunct="1"/>
              <a:t>13</a:t>
            </a:fld>
            <a:endParaRPr lang="es-ES" altLang="ca-E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ca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26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ES_tradnl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_tradnl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_tradnl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_tradnl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_tradnl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_tradnl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_tradnl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_tradnl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_tradnl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_tradnl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_tradnl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215A2-4F3B-4C9A-9015-2E655650FA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AEF39-7816-4E91-A84A-775BA2BA859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14800-3407-4B1F-98C9-2333CB205C8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ol i 4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contingut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88E6A-38B8-4414-86F3-FC45981AFB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ontingut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17E16-F24C-4E9A-B6E6-8422F68FB7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D8CD0-6C38-4943-A306-8960210CCFA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4987-9B4E-44E8-BA39-8059CB97601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1EBEE-82D6-4F3D-B251-783C8630119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90442-21FB-4909-9A21-3EC89D45B11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CEDF8-D1BB-40C0-B4D6-5D508877EEF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DA261-76E0-4FD3-80EB-C180BF242E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5ADB4-3049-4035-89EF-47625778441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B7719-7E24-42E7-8517-9F876F3992C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EF41A1FE-E128-46DD-8EDB-86AAB14A546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ES_tradnl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solidFill>
                  <a:schemeClr val="accent2"/>
                </a:solidFill>
              </a:endParaRPr>
            </a:p>
          </p:txBody>
        </p:sp>
      </p:grpSp>
      <p:sp>
        <p:nvSpPr>
          <p:cNvPr id="717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717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wmf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4.wmf"/><Relationship Id="rId10" Type="http://schemas.openxmlformats.org/officeDocument/2006/relationships/image" Target="../media/image8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048000" y="1752600"/>
            <a:ext cx="6096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000" b="1" dirty="0" err="1">
                <a:solidFill>
                  <a:schemeClr val="accent2"/>
                </a:solidFill>
              </a:rPr>
              <a:t>Simulating</a:t>
            </a:r>
            <a:r>
              <a:rPr lang="es-ES" sz="4000" b="1" dirty="0">
                <a:solidFill>
                  <a:schemeClr val="accent2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s-ES" sz="4000" b="1" dirty="0" err="1">
                <a:solidFill>
                  <a:schemeClr val="accent2"/>
                </a:solidFill>
              </a:rPr>
              <a:t>the</a:t>
            </a:r>
            <a:r>
              <a:rPr lang="es-ES" sz="4000" b="1" dirty="0">
                <a:solidFill>
                  <a:schemeClr val="accent2"/>
                </a:solidFill>
              </a:rPr>
              <a:t> </a:t>
            </a:r>
            <a:r>
              <a:rPr lang="es-ES" sz="4000" b="1" dirty="0" err="1">
                <a:solidFill>
                  <a:schemeClr val="accent2"/>
                </a:solidFill>
              </a:rPr>
              <a:t>Energy</a:t>
            </a:r>
            <a:r>
              <a:rPr lang="es-ES" sz="4000" b="1" dirty="0">
                <a:solidFill>
                  <a:schemeClr val="accent2"/>
                </a:solidFill>
              </a:rPr>
              <a:t> </a:t>
            </a:r>
            <a:r>
              <a:rPr lang="es-ES" sz="4000" b="1" dirty="0" err="1">
                <a:solidFill>
                  <a:schemeClr val="accent2"/>
                </a:solidFill>
              </a:rPr>
              <a:t>Spectrum</a:t>
            </a:r>
            <a:r>
              <a:rPr lang="es-ES" sz="4000" b="1" dirty="0">
                <a:solidFill>
                  <a:schemeClr val="accent2"/>
                </a:solidFill>
              </a:rPr>
              <a:t> of </a:t>
            </a:r>
          </a:p>
          <a:p>
            <a:pPr algn="ctr">
              <a:spcBef>
                <a:spcPct val="50000"/>
              </a:spcBef>
            </a:pPr>
            <a:r>
              <a:rPr lang="es-ES" sz="4000" b="1" dirty="0">
                <a:solidFill>
                  <a:schemeClr val="accent2"/>
                </a:solidFill>
              </a:rPr>
              <a:t>Quantum </a:t>
            </a:r>
            <a:r>
              <a:rPr lang="es-ES" sz="4000" b="1" dirty="0" err="1">
                <a:solidFill>
                  <a:schemeClr val="accent2"/>
                </a:solidFill>
              </a:rPr>
              <a:t>Dots</a:t>
            </a:r>
            <a:endParaRPr lang="es-ES" sz="4000" b="1" dirty="0">
              <a:solidFill>
                <a:schemeClr val="accent2"/>
              </a:solidFill>
            </a:endParaRPr>
          </a:p>
        </p:txBody>
      </p:sp>
      <p:pic>
        <p:nvPicPr>
          <p:cNvPr id="9219" name="Picture 6" descr="logo_uj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5519738"/>
            <a:ext cx="13208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 Box 10"/>
          <p:cNvSpPr txBox="1">
            <a:spLocks noChangeArrowheads="1"/>
          </p:cNvSpPr>
          <p:nvPr/>
        </p:nvSpPr>
        <p:spPr bwMode="auto">
          <a:xfrm>
            <a:off x="5943600" y="5715000"/>
            <a:ext cx="1231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600"/>
              <a:t>J. Planelles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419599"/>
            <a:ext cx="6705600" cy="1968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04800"/>
            <a:ext cx="8486775" cy="3904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singleQ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914400"/>
            <a:ext cx="7315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457200" y="685800"/>
            <a:ext cx="487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The result should look like this:</a:t>
            </a:r>
            <a:endParaRPr lang="es-ES"/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2057400" y="4800600"/>
            <a:ext cx="571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>
                <a:solidFill>
                  <a:schemeClr val="bg2"/>
                </a:solidFill>
              </a:rPr>
              <a:t>n=1</a:t>
            </a:r>
          </a:p>
        </p:txBody>
      </p:sp>
      <p:sp>
        <p:nvSpPr>
          <p:cNvPr id="11269" name="Text Box 8"/>
          <p:cNvSpPr txBox="1">
            <a:spLocks noChangeArrowheads="1"/>
          </p:cNvSpPr>
          <p:nvPr/>
        </p:nvSpPr>
        <p:spPr bwMode="auto">
          <a:xfrm>
            <a:off x="2743200" y="3810000"/>
            <a:ext cx="571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>
                <a:solidFill>
                  <a:srgbClr val="008000"/>
                </a:solidFill>
              </a:rPr>
              <a:t>n=2</a:t>
            </a:r>
          </a:p>
        </p:txBody>
      </p:sp>
      <p:sp>
        <p:nvSpPr>
          <p:cNvPr id="11270" name="Text Box 9"/>
          <p:cNvSpPr txBox="1">
            <a:spLocks noChangeArrowheads="1"/>
          </p:cNvSpPr>
          <p:nvPr/>
        </p:nvSpPr>
        <p:spPr bwMode="auto">
          <a:xfrm>
            <a:off x="3124200" y="2895600"/>
            <a:ext cx="571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>
                <a:solidFill>
                  <a:srgbClr val="FF3300"/>
                </a:solidFill>
              </a:rPr>
              <a:t>n=3</a:t>
            </a: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3733800" y="2133600"/>
            <a:ext cx="571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>
                <a:solidFill>
                  <a:schemeClr val="accent1"/>
                </a:solidFill>
              </a:rPr>
              <a:t>n=4</a:t>
            </a:r>
          </a:p>
        </p:txBody>
      </p:sp>
      <p:sp>
        <p:nvSpPr>
          <p:cNvPr id="11272" name="Line 11"/>
          <p:cNvSpPr>
            <a:spLocks noChangeShapeType="1"/>
          </p:cNvSpPr>
          <p:nvPr/>
        </p:nvSpPr>
        <p:spPr bwMode="auto">
          <a:xfrm>
            <a:off x="5197475" y="18684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a-ES"/>
          </a:p>
        </p:txBody>
      </p:sp>
      <p:sp>
        <p:nvSpPr>
          <p:cNvPr id="11273" name="Text Box 12"/>
          <p:cNvSpPr txBox="1">
            <a:spLocks noChangeArrowheads="1"/>
          </p:cNvSpPr>
          <p:nvPr/>
        </p:nvSpPr>
        <p:spPr bwMode="auto">
          <a:xfrm>
            <a:off x="6096000" y="16764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/>
              <a:t>finite wall</a:t>
            </a:r>
          </a:p>
        </p:txBody>
      </p:sp>
      <p:sp>
        <p:nvSpPr>
          <p:cNvPr id="11274" name="Line 13"/>
          <p:cNvSpPr>
            <a:spLocks noChangeShapeType="1"/>
          </p:cNvSpPr>
          <p:nvPr/>
        </p:nvSpPr>
        <p:spPr bwMode="auto">
          <a:xfrm>
            <a:off x="5181600" y="2286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a-ES"/>
          </a:p>
        </p:txBody>
      </p:sp>
      <p:sp>
        <p:nvSpPr>
          <p:cNvPr id="11275" name="Text Box 14"/>
          <p:cNvSpPr txBox="1">
            <a:spLocks noChangeArrowheads="1"/>
          </p:cNvSpPr>
          <p:nvPr/>
        </p:nvSpPr>
        <p:spPr bwMode="auto">
          <a:xfrm>
            <a:off x="6080125" y="2093913"/>
            <a:ext cx="130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/>
              <a:t>infinite wall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8600" y="563097"/>
            <a:ext cx="8610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ES_tradnl" b="1" i="1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Exercices</a:t>
            </a:r>
            <a:r>
              <a:rPr lang="es-ES_tradnl" dirty="0" smtClean="0"/>
              <a:t>:</a:t>
            </a:r>
          </a:p>
          <a:p>
            <a:pPr marL="342900" indent="-342900" algn="just">
              <a:buFontTx/>
              <a:buAutoNum type="alphaLcParenR"/>
            </a:pPr>
            <a:r>
              <a:rPr lang="es-ES_tradnl" dirty="0" smtClean="0"/>
              <a:t>Compare </a:t>
            </a:r>
            <a:r>
              <a:rPr lang="es-ES_tradnl" dirty="0" err="1" smtClean="0"/>
              <a:t>the</a:t>
            </a:r>
            <a:r>
              <a:rPr lang="es-ES_tradnl" dirty="0" smtClean="0"/>
              <a:t> converged </a:t>
            </a:r>
            <a:r>
              <a:rPr lang="es-ES_tradnl" dirty="0" err="1" smtClean="0"/>
              <a:t>energies</a:t>
            </a:r>
            <a:r>
              <a:rPr lang="es-ES_tradnl" dirty="0" smtClean="0"/>
              <a:t> </a:t>
            </a:r>
            <a:r>
              <a:rPr lang="es-ES_tradnl" dirty="0" err="1" smtClean="0"/>
              <a:t>with</a:t>
            </a:r>
            <a:r>
              <a:rPr lang="es-ES_tradnl" dirty="0" smtClean="0"/>
              <a:t> </a:t>
            </a:r>
            <a:r>
              <a:rPr lang="es-ES_tradnl" dirty="0" err="1" smtClean="0"/>
              <a:t>those</a:t>
            </a:r>
            <a:r>
              <a:rPr lang="es-ES_tradnl" dirty="0" smtClean="0"/>
              <a:t> of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particle</a:t>
            </a:r>
            <a:r>
              <a:rPr lang="es-ES_tradnl" dirty="0" smtClean="0"/>
              <a:t>-in-</a:t>
            </a:r>
            <a:r>
              <a:rPr lang="es-ES_tradnl" dirty="0" err="1" smtClean="0"/>
              <a:t>the</a:t>
            </a:r>
            <a:r>
              <a:rPr lang="es-ES_tradnl" dirty="0" smtClean="0"/>
              <a:t>-box </a:t>
            </a:r>
            <a:r>
              <a:rPr lang="es-ES_tradnl" dirty="0" err="1" smtClean="0"/>
              <a:t>with</a:t>
            </a:r>
            <a:r>
              <a:rPr lang="es-ES_tradnl" dirty="0" smtClean="0"/>
              <a:t> </a:t>
            </a:r>
            <a:r>
              <a:rPr lang="es-ES_tradnl" dirty="0" err="1" smtClean="0"/>
              <a:t>infinite</a:t>
            </a:r>
            <a:r>
              <a:rPr lang="es-ES_tradnl" dirty="0" smtClean="0"/>
              <a:t> </a:t>
            </a:r>
            <a:r>
              <a:rPr lang="es-ES_tradnl" dirty="0" err="1" smtClean="0"/>
              <a:t>walls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n=1,2,3 </a:t>
            </a:r>
            <a:r>
              <a:rPr lang="es-ES_tradnl" dirty="0" err="1" smtClean="0"/>
              <a:t>states</a:t>
            </a:r>
            <a:r>
              <a:rPr lang="es-ES_tradnl" dirty="0" smtClean="0"/>
              <a:t>.</a:t>
            </a:r>
          </a:p>
          <a:p>
            <a:pPr marL="342900" indent="-342900" algn="just">
              <a:buFontTx/>
              <a:buAutoNum type="alphaLcParenR" startAt="2"/>
            </a:pPr>
            <a:endParaRPr lang="es-ES_tradnl" dirty="0"/>
          </a:p>
          <a:p>
            <a:pPr marL="342900" indent="-342900" algn="just"/>
            <a:endParaRPr lang="es-ES_tradnl" dirty="0"/>
          </a:p>
          <a:p>
            <a:pPr marL="342900" indent="-342900" algn="just">
              <a:buAutoNum type="alphaLcParenR" startAt="2"/>
            </a:pPr>
            <a:r>
              <a:rPr lang="es-ES_tradnl" dirty="0" err="1" smtClean="0"/>
              <a:t>Plot</a:t>
            </a:r>
            <a:r>
              <a:rPr lang="es-ES_tradnl" dirty="0" smtClean="0"/>
              <a:t> </a:t>
            </a:r>
            <a:r>
              <a:rPr lang="es-ES_tradnl" dirty="0" err="1"/>
              <a:t>the</a:t>
            </a:r>
            <a:r>
              <a:rPr lang="es-ES_tradnl" dirty="0"/>
              <a:t> 3 </a:t>
            </a:r>
            <a:r>
              <a:rPr lang="es-ES_tradnl" dirty="0" err="1"/>
              <a:t>lowest</a:t>
            </a:r>
            <a:r>
              <a:rPr lang="es-ES_tradnl" dirty="0"/>
              <a:t> </a:t>
            </a:r>
            <a:r>
              <a:rPr lang="es-ES_tradnl" dirty="0" err="1"/>
              <a:t>eigenstates</a:t>
            </a:r>
            <a:r>
              <a:rPr lang="es-ES_tradnl" dirty="0"/>
              <a:t> </a:t>
            </a:r>
            <a:r>
              <a:rPr lang="es-ES_tradnl" dirty="0" err="1"/>
              <a:t>for</a:t>
            </a:r>
            <a:r>
              <a:rPr lang="es-ES_tradnl" dirty="0"/>
              <a:t> L=15 </a:t>
            </a:r>
            <a:r>
              <a:rPr lang="es-ES_tradnl" dirty="0" err="1"/>
              <a:t>nm</a:t>
            </a:r>
            <a:r>
              <a:rPr lang="es-ES_tradnl" dirty="0"/>
              <a:t>, L</a:t>
            </a:r>
            <a:r>
              <a:rPr lang="es-ES_tradnl" baseline="-25000" dirty="0"/>
              <a:t>b</a:t>
            </a:r>
            <a:r>
              <a:rPr lang="es-ES_tradnl" dirty="0"/>
              <a:t>=10 </a:t>
            </a:r>
            <a:r>
              <a:rPr lang="es-ES_tradnl" dirty="0" err="1"/>
              <a:t>nm</a:t>
            </a:r>
            <a:r>
              <a:rPr lang="es-ES_tradnl" dirty="0"/>
              <a:t>. </a:t>
            </a:r>
            <a:r>
              <a:rPr lang="es-ES_tradnl" dirty="0" err="1"/>
              <a:t>What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dirty="0" err="1"/>
              <a:t>different</a:t>
            </a:r>
            <a:r>
              <a:rPr lang="es-ES_tradnl" dirty="0"/>
              <a:t> </a:t>
            </a:r>
            <a:r>
              <a:rPr lang="es-ES_tradnl" dirty="0" err="1"/>
              <a:t>from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infinite</a:t>
            </a:r>
            <a:r>
              <a:rPr lang="es-ES_tradnl" dirty="0"/>
              <a:t> </a:t>
            </a:r>
            <a:r>
              <a:rPr lang="es-ES_tradnl" dirty="0" err="1"/>
              <a:t>wall</a:t>
            </a:r>
            <a:r>
              <a:rPr lang="es-ES_tradnl" dirty="0"/>
              <a:t> </a:t>
            </a:r>
            <a:r>
              <a:rPr lang="es-ES_tradnl" dirty="0" err="1"/>
              <a:t>eigenstates</a:t>
            </a:r>
            <a:r>
              <a:rPr lang="es-ES_tradnl" dirty="0" smtClean="0"/>
              <a:t>?</a:t>
            </a:r>
          </a:p>
          <a:p>
            <a:pPr algn="just"/>
            <a:endParaRPr lang="es-ES_tradnl" b="1" i="1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s-ES_tradnl" b="1" i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HOME WORK:</a:t>
            </a:r>
          </a:p>
          <a:p>
            <a:pPr algn="just"/>
            <a:endParaRPr lang="es-ES_tradnl" dirty="0" smtClean="0"/>
          </a:p>
          <a:p>
            <a:pPr algn="just"/>
            <a:r>
              <a:rPr lang="en-US" dirty="0" smtClean="0"/>
              <a:t>Calculate </a:t>
            </a:r>
            <a:r>
              <a:rPr lang="en-US" dirty="0"/>
              <a:t>the electron energy spectrum of two coupled QDs as a function of their separation </a:t>
            </a:r>
            <a:r>
              <a:rPr lang="en-US" dirty="0" smtClean="0"/>
              <a:t>S. Plot </a:t>
            </a:r>
            <a:r>
              <a:rPr lang="en-US" dirty="0"/>
              <a:t>the two lowest states for S=1 nm and S=10 nm.</a:t>
            </a:r>
            <a:endParaRPr lang="es-ES_tradnl" dirty="0"/>
          </a:p>
        </p:txBody>
      </p:sp>
      <p:graphicFrame>
        <p:nvGraphicFramePr>
          <p:cNvPr id="5122" name="Object 8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657446401"/>
              </p:ext>
            </p:extLst>
          </p:nvPr>
        </p:nvGraphicFramePr>
        <p:xfrm>
          <a:off x="4186329" y="1327283"/>
          <a:ext cx="1219200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cuación" r:id="rId4" imgW="863225" imgH="418918" progId="Equation.3">
                  <p:embed/>
                </p:oleObj>
              </mc:Choice>
              <mc:Fallback>
                <p:oleObj name="Ecuación" r:id="rId4" imgW="863225" imgH="418918" progId="Equation.3">
                  <p:embed/>
                  <p:pic>
                    <p:nvPicPr>
                      <p:cNvPr id="0" name="Picture 2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6329" y="1327283"/>
                        <a:ext cx="1219200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upo 4"/>
          <p:cNvGrpSpPr/>
          <p:nvPr/>
        </p:nvGrpSpPr>
        <p:grpSpPr>
          <a:xfrm>
            <a:off x="1638300" y="4343400"/>
            <a:ext cx="5867400" cy="2408248"/>
            <a:chOff x="1371600" y="2514600"/>
            <a:chExt cx="6477000" cy="3048000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997200" y="2514600"/>
              <a:ext cx="1117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ES_tradnl" altLang="ca-ES" b="1"/>
                <a:t>L=10 nm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889250" y="4419600"/>
              <a:ext cx="930275" cy="457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s-ES_tradnl" altLang="ca-ES"/>
                <a:t>GaAs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371600" y="3048000"/>
              <a:ext cx="1516063" cy="1828800"/>
            </a:xfrm>
            <a:prstGeom prst="rect">
              <a:avLst/>
            </a:prstGeom>
            <a:solidFill>
              <a:srgbClr val="FF3300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s-ES_tradnl" altLang="ca-ES"/>
                <a:t>AlGaAs</a:t>
              </a:r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2894013" y="28956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810000" y="3048000"/>
              <a:ext cx="830263" cy="1828800"/>
            </a:xfrm>
            <a:prstGeom prst="rect">
              <a:avLst/>
            </a:prstGeom>
            <a:solidFill>
              <a:srgbClr val="FF3300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s-ES_tradnl" altLang="ca-ES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371600" y="3048000"/>
              <a:ext cx="1522413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3810000" y="3048000"/>
              <a:ext cx="8382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 rot="5400000">
              <a:off x="2208213" y="3733800"/>
              <a:ext cx="13716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 rot="10800000">
              <a:off x="2894013" y="4419600"/>
              <a:ext cx="9144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rot="5400000">
              <a:off x="3122613" y="3733800"/>
              <a:ext cx="13716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22"/>
            <p:cNvSpPr txBox="1">
              <a:spLocks noChangeArrowheads="1"/>
            </p:cNvSpPr>
            <p:nvPr/>
          </p:nvSpPr>
          <p:spPr bwMode="auto">
            <a:xfrm>
              <a:off x="5511800" y="2514600"/>
              <a:ext cx="1117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ES_tradnl" altLang="ca-ES" b="1"/>
                <a:t>L=10 nm</a:t>
              </a:r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5403850" y="4419600"/>
              <a:ext cx="930275" cy="457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s-ES_tradnl" altLang="ca-ES"/>
                <a:t>GaAs</a:t>
              </a:r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4648200" y="3048000"/>
              <a:ext cx="754063" cy="1828800"/>
            </a:xfrm>
            <a:prstGeom prst="rect">
              <a:avLst/>
            </a:prstGeom>
            <a:solidFill>
              <a:srgbClr val="FF3300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s-ES_tradnl" altLang="ca-ES"/>
            </a:p>
          </p:txBody>
        </p:sp>
        <p:sp>
          <p:nvSpPr>
            <p:cNvPr id="19" name="Line 25"/>
            <p:cNvSpPr>
              <a:spLocks noChangeShapeType="1"/>
            </p:cNvSpPr>
            <p:nvPr/>
          </p:nvSpPr>
          <p:spPr bwMode="auto">
            <a:xfrm>
              <a:off x="5408613" y="28956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6324600" y="3048000"/>
              <a:ext cx="1516063" cy="1828800"/>
            </a:xfrm>
            <a:prstGeom prst="rect">
              <a:avLst/>
            </a:prstGeom>
            <a:solidFill>
              <a:srgbClr val="FF3300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s-ES_tradnl" altLang="ca-ES"/>
                <a:t>AlGaAs</a:t>
              </a:r>
            </a:p>
          </p:txBody>
        </p:sp>
        <p:sp>
          <p:nvSpPr>
            <p:cNvPr id="21" name="Line 28"/>
            <p:cNvSpPr>
              <a:spLocks noChangeShapeType="1"/>
            </p:cNvSpPr>
            <p:nvPr/>
          </p:nvSpPr>
          <p:spPr bwMode="auto">
            <a:xfrm>
              <a:off x="4648200" y="3048000"/>
              <a:ext cx="760413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9"/>
            <p:cNvSpPr>
              <a:spLocks noChangeShapeType="1"/>
            </p:cNvSpPr>
            <p:nvPr/>
          </p:nvSpPr>
          <p:spPr bwMode="auto">
            <a:xfrm>
              <a:off x="6323013" y="3048000"/>
              <a:ext cx="152241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0"/>
            <p:cNvSpPr>
              <a:spLocks noChangeShapeType="1"/>
            </p:cNvSpPr>
            <p:nvPr/>
          </p:nvSpPr>
          <p:spPr bwMode="auto">
            <a:xfrm rot="5400000">
              <a:off x="4722813" y="3733800"/>
              <a:ext cx="13716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1"/>
            <p:cNvSpPr>
              <a:spLocks noChangeShapeType="1"/>
            </p:cNvSpPr>
            <p:nvPr/>
          </p:nvSpPr>
          <p:spPr bwMode="auto">
            <a:xfrm rot="10800000">
              <a:off x="5408613" y="4419600"/>
              <a:ext cx="9144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2"/>
            <p:cNvSpPr>
              <a:spLocks noChangeShapeType="1"/>
            </p:cNvSpPr>
            <p:nvPr/>
          </p:nvSpPr>
          <p:spPr bwMode="auto">
            <a:xfrm rot="5400000">
              <a:off x="5637213" y="3733800"/>
              <a:ext cx="13716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4"/>
            <p:cNvSpPr>
              <a:spLocks noChangeShapeType="1"/>
            </p:cNvSpPr>
            <p:nvPr/>
          </p:nvSpPr>
          <p:spPr bwMode="auto">
            <a:xfrm>
              <a:off x="3810000" y="3733800"/>
              <a:ext cx="1600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35"/>
            <p:cNvSpPr txBox="1">
              <a:spLocks noChangeArrowheads="1"/>
            </p:cNvSpPr>
            <p:nvPr/>
          </p:nvSpPr>
          <p:spPr bwMode="auto">
            <a:xfrm>
              <a:off x="4495800" y="3810000"/>
              <a:ext cx="336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ES_tradnl" altLang="ca-ES" b="1" i="1"/>
                <a:t>S</a:t>
              </a:r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1371600" y="5105400"/>
              <a:ext cx="6477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39"/>
            <p:cNvSpPr txBox="1">
              <a:spLocks noChangeArrowheads="1"/>
            </p:cNvSpPr>
            <p:nvPr/>
          </p:nvSpPr>
          <p:spPr bwMode="auto">
            <a:xfrm>
              <a:off x="4114800" y="51054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ES_tradnl" altLang="ca-ES" sz="2400"/>
                <a:t>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doubleQ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742950"/>
            <a:ext cx="53340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1143000" y="6248400"/>
            <a:ext cx="8143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1400"/>
              <a:t>bonding</a:t>
            </a:r>
          </a:p>
        </p:txBody>
      </p:sp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2971800" y="6248400"/>
            <a:ext cx="1100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1400"/>
              <a:t>antibonding</a:t>
            </a:r>
          </a:p>
        </p:txBody>
      </p:sp>
      <p:sp>
        <p:nvSpPr>
          <p:cNvPr id="13317" name="Line 9"/>
          <p:cNvSpPr>
            <a:spLocks noChangeShapeType="1"/>
          </p:cNvSpPr>
          <p:nvPr/>
        </p:nvSpPr>
        <p:spPr bwMode="auto">
          <a:xfrm flipH="1">
            <a:off x="2286000" y="4191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10"/>
          <p:cNvSpPr>
            <a:spLocks noChangeShapeType="1"/>
          </p:cNvSpPr>
          <p:nvPr/>
        </p:nvSpPr>
        <p:spPr bwMode="auto">
          <a:xfrm>
            <a:off x="2667000" y="38862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Text Box 13"/>
          <p:cNvSpPr txBox="1">
            <a:spLocks noChangeArrowheads="1"/>
          </p:cNvSpPr>
          <p:nvPr/>
        </p:nvSpPr>
        <p:spPr bwMode="auto">
          <a:xfrm>
            <a:off x="5486400" y="6248400"/>
            <a:ext cx="8143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1400"/>
              <a:t>bonding</a:t>
            </a:r>
          </a:p>
        </p:txBody>
      </p:sp>
      <p:sp>
        <p:nvSpPr>
          <p:cNvPr id="13320" name="Text Box 14"/>
          <p:cNvSpPr txBox="1">
            <a:spLocks noChangeArrowheads="1"/>
          </p:cNvSpPr>
          <p:nvPr/>
        </p:nvSpPr>
        <p:spPr bwMode="auto">
          <a:xfrm>
            <a:off x="7086600" y="6248400"/>
            <a:ext cx="1100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1400"/>
              <a:t>antibonding</a:t>
            </a:r>
          </a:p>
        </p:txBody>
      </p:sp>
      <p:sp>
        <p:nvSpPr>
          <p:cNvPr id="13321" name="Line 15"/>
          <p:cNvSpPr>
            <a:spLocks noChangeShapeType="1"/>
          </p:cNvSpPr>
          <p:nvPr/>
        </p:nvSpPr>
        <p:spPr bwMode="auto">
          <a:xfrm>
            <a:off x="4876800" y="40386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6"/>
          <p:cNvSpPr>
            <a:spLocks noChangeShapeType="1"/>
          </p:cNvSpPr>
          <p:nvPr/>
        </p:nvSpPr>
        <p:spPr bwMode="auto">
          <a:xfrm>
            <a:off x="4953000" y="4038600"/>
            <a:ext cx="2057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Text Box 17"/>
          <p:cNvSpPr txBox="1">
            <a:spLocks noChangeArrowheads="1"/>
          </p:cNvSpPr>
          <p:nvPr/>
        </p:nvSpPr>
        <p:spPr bwMode="auto">
          <a:xfrm>
            <a:off x="685800" y="533400"/>
            <a:ext cx="487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ca-ES"/>
              <a:t>The result should look like this:</a:t>
            </a:r>
            <a:endParaRPr lang="es-ES" altLang="ca-ES"/>
          </a:p>
        </p:txBody>
      </p:sp>
      <p:pic>
        <p:nvPicPr>
          <p:cNvPr id="13324" name="Picture 18" descr="bond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57750"/>
            <a:ext cx="17526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5" name="Picture 19" descr="antibondi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8768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6" name="Picture 20" descr="bonding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8768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7" name="Picture 21" descr="antibonding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89585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02"/>
          <p:cNvSpPr txBox="1">
            <a:spLocks noChangeArrowheads="1"/>
          </p:cNvSpPr>
          <p:nvPr/>
        </p:nvSpPr>
        <p:spPr bwMode="auto">
          <a:xfrm>
            <a:off x="1295400" y="685800"/>
            <a:ext cx="64770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b="1">
                <a:solidFill>
                  <a:schemeClr val="bg2"/>
                </a:solidFill>
              </a:rPr>
              <a:t>PROBLEM 1</a:t>
            </a:r>
            <a:r>
              <a:rPr lang="es-ES_tradnl" sz="2000"/>
              <a:t>. Calculate the electron energy spectrum of a 1D GaAs/AlGaAs QD as a function of the size.</a:t>
            </a:r>
          </a:p>
          <a:p>
            <a:pPr>
              <a:spcBef>
                <a:spcPct val="50000"/>
              </a:spcBef>
            </a:pPr>
            <a:r>
              <a:rPr lang="es-ES_tradnl" i="1"/>
              <a:t>Hint: consider GaAs effective mass all over the structure.</a:t>
            </a:r>
          </a:p>
        </p:txBody>
      </p:sp>
      <p:sp>
        <p:nvSpPr>
          <p:cNvPr id="10243" name="Text Box 104"/>
          <p:cNvSpPr txBox="1">
            <a:spLocks noChangeArrowheads="1"/>
          </p:cNvSpPr>
          <p:nvPr/>
        </p:nvSpPr>
        <p:spPr bwMode="auto">
          <a:xfrm>
            <a:off x="4114800" y="24384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b="1"/>
              <a:t>L</a:t>
            </a:r>
          </a:p>
        </p:txBody>
      </p:sp>
      <p:sp>
        <p:nvSpPr>
          <p:cNvPr id="10244" name="Rectangle 107"/>
          <p:cNvSpPr>
            <a:spLocks noChangeArrowheads="1"/>
          </p:cNvSpPr>
          <p:nvPr/>
        </p:nvSpPr>
        <p:spPr bwMode="auto">
          <a:xfrm>
            <a:off x="3649663" y="4343400"/>
            <a:ext cx="13970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/>
              <a:t>GaAs</a:t>
            </a:r>
          </a:p>
        </p:txBody>
      </p:sp>
      <p:sp>
        <p:nvSpPr>
          <p:cNvPr id="10245" name="Rectangle 105"/>
          <p:cNvSpPr>
            <a:spLocks noChangeArrowheads="1"/>
          </p:cNvSpPr>
          <p:nvPr/>
        </p:nvSpPr>
        <p:spPr bwMode="auto">
          <a:xfrm>
            <a:off x="1371600" y="2971800"/>
            <a:ext cx="2274888" cy="1828800"/>
          </a:xfrm>
          <a:prstGeom prst="rect">
            <a:avLst/>
          </a:prstGeom>
          <a:solidFill>
            <a:srgbClr val="FF3300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/>
              <a:t>AlGaAs</a:t>
            </a:r>
          </a:p>
        </p:txBody>
      </p:sp>
      <p:sp>
        <p:nvSpPr>
          <p:cNvPr id="10246" name="Line 103"/>
          <p:cNvSpPr>
            <a:spLocks noChangeShapeType="1"/>
          </p:cNvSpPr>
          <p:nvPr/>
        </p:nvSpPr>
        <p:spPr bwMode="auto">
          <a:xfrm>
            <a:off x="36576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a-ES"/>
          </a:p>
        </p:txBody>
      </p:sp>
      <p:sp>
        <p:nvSpPr>
          <p:cNvPr id="10247" name="Rectangle 108"/>
          <p:cNvSpPr>
            <a:spLocks noChangeArrowheads="1"/>
          </p:cNvSpPr>
          <p:nvPr/>
        </p:nvSpPr>
        <p:spPr bwMode="auto">
          <a:xfrm>
            <a:off x="5029200" y="2971800"/>
            <a:ext cx="2274888" cy="1828800"/>
          </a:xfrm>
          <a:prstGeom prst="rect">
            <a:avLst/>
          </a:prstGeom>
          <a:solidFill>
            <a:srgbClr val="FF3300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/>
              <a:t>AlGaAs</a:t>
            </a:r>
          </a:p>
        </p:txBody>
      </p:sp>
      <p:grpSp>
        <p:nvGrpSpPr>
          <p:cNvPr id="10248" name="Group 109"/>
          <p:cNvGrpSpPr>
            <a:grpSpLocks/>
          </p:cNvGrpSpPr>
          <p:nvPr/>
        </p:nvGrpSpPr>
        <p:grpSpPr bwMode="auto">
          <a:xfrm>
            <a:off x="1371600" y="2971800"/>
            <a:ext cx="5943600" cy="1371600"/>
            <a:chOff x="816" y="1968"/>
            <a:chExt cx="3744" cy="864"/>
          </a:xfrm>
        </p:grpSpPr>
        <p:sp>
          <p:nvSpPr>
            <p:cNvPr id="10252" name="Line 97"/>
            <p:cNvSpPr>
              <a:spLocks noChangeShapeType="1"/>
            </p:cNvSpPr>
            <p:nvPr/>
          </p:nvSpPr>
          <p:spPr bwMode="auto">
            <a:xfrm>
              <a:off x="816" y="1968"/>
              <a:ext cx="14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10253" name="Line 98"/>
            <p:cNvSpPr>
              <a:spLocks noChangeShapeType="1"/>
            </p:cNvSpPr>
            <p:nvPr/>
          </p:nvSpPr>
          <p:spPr bwMode="auto">
            <a:xfrm>
              <a:off x="3120" y="1968"/>
              <a:ext cx="14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10254" name="Line 99"/>
            <p:cNvSpPr>
              <a:spLocks noChangeShapeType="1"/>
            </p:cNvSpPr>
            <p:nvPr/>
          </p:nvSpPr>
          <p:spPr bwMode="auto">
            <a:xfrm rot="5400000">
              <a:off x="1824" y="2400"/>
              <a:ext cx="86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10255" name="Line 101"/>
            <p:cNvSpPr>
              <a:spLocks noChangeShapeType="1"/>
            </p:cNvSpPr>
            <p:nvPr/>
          </p:nvSpPr>
          <p:spPr bwMode="auto">
            <a:xfrm rot="10800000">
              <a:off x="2256" y="2832"/>
              <a:ext cx="86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10256" name="Line 100"/>
            <p:cNvSpPr>
              <a:spLocks noChangeShapeType="1"/>
            </p:cNvSpPr>
            <p:nvPr/>
          </p:nvSpPr>
          <p:spPr bwMode="auto">
            <a:xfrm rot="5400000">
              <a:off x="2688" y="2400"/>
              <a:ext cx="86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</p:grpSp>
      <p:sp>
        <p:nvSpPr>
          <p:cNvPr id="10249" name="Line 113"/>
          <p:cNvSpPr>
            <a:spLocks noChangeShapeType="1"/>
          </p:cNvSpPr>
          <p:nvPr/>
        </p:nvSpPr>
        <p:spPr bwMode="auto">
          <a:xfrm flipV="1">
            <a:off x="3733800" y="2971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a-ES"/>
          </a:p>
        </p:txBody>
      </p:sp>
      <p:sp>
        <p:nvSpPr>
          <p:cNvPr id="10250" name="Text Box 114"/>
          <p:cNvSpPr txBox="1">
            <a:spLocks noChangeArrowheads="1"/>
          </p:cNvSpPr>
          <p:nvPr/>
        </p:nvSpPr>
        <p:spPr bwMode="auto">
          <a:xfrm>
            <a:off x="3733800" y="3429000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b="1"/>
              <a:t>0.25 eV</a:t>
            </a:r>
          </a:p>
        </p:txBody>
      </p:sp>
      <p:sp>
        <p:nvSpPr>
          <p:cNvPr id="10251" name="Text Box 115"/>
          <p:cNvSpPr txBox="1">
            <a:spLocks noChangeArrowheads="1"/>
          </p:cNvSpPr>
          <p:nvPr/>
        </p:nvSpPr>
        <p:spPr bwMode="auto">
          <a:xfrm>
            <a:off x="3429000" y="5181600"/>
            <a:ext cx="193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/>
              <a:t>m*</a:t>
            </a:r>
            <a:r>
              <a:rPr lang="es-ES_tradnl" baseline="-25000"/>
              <a:t>GaAs</a:t>
            </a:r>
            <a:r>
              <a:rPr lang="es-ES_tradnl"/>
              <a:t> = 0.05 m</a:t>
            </a:r>
            <a:r>
              <a:rPr lang="es-ES_tradnl" baseline="-250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981200" y="1219200"/>
          <a:ext cx="384810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4" imgW="2133600" imgH="419100" progId="Equation.3">
                  <p:embed/>
                </p:oleObj>
              </mc:Choice>
              <mc:Fallback>
                <p:oleObj name="Equation" r:id="rId4" imgW="2133600" imgH="4191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219200"/>
                        <a:ext cx="3848100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838200" y="685800"/>
            <a:ext cx="449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The single-band effective mass equation:  </a:t>
            </a:r>
          </a:p>
        </p:txBody>
      </p:sp>
      <p:sp>
        <p:nvSpPr>
          <p:cNvPr id="1029" name="Text Box 8"/>
          <p:cNvSpPr txBox="1">
            <a:spLocks noChangeArrowheads="1"/>
          </p:cNvSpPr>
          <p:nvPr/>
        </p:nvSpPr>
        <p:spPr bwMode="auto">
          <a:xfrm>
            <a:off x="4038600" y="39624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b="1"/>
              <a:t>L</a:t>
            </a:r>
          </a:p>
        </p:txBody>
      </p:sp>
      <p:sp>
        <p:nvSpPr>
          <p:cNvPr id="1030" name="Line 11"/>
          <p:cNvSpPr>
            <a:spLocks noChangeShapeType="1"/>
          </p:cNvSpPr>
          <p:nvPr/>
        </p:nvSpPr>
        <p:spPr bwMode="auto">
          <a:xfrm>
            <a:off x="3581400" y="4343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a-ES"/>
          </a:p>
        </p:txBody>
      </p:sp>
      <p:grpSp>
        <p:nvGrpSpPr>
          <p:cNvPr id="1031" name="Group 13"/>
          <p:cNvGrpSpPr>
            <a:grpSpLocks/>
          </p:cNvGrpSpPr>
          <p:nvPr/>
        </p:nvGrpSpPr>
        <p:grpSpPr bwMode="auto">
          <a:xfrm>
            <a:off x="1295400" y="4495800"/>
            <a:ext cx="5943600" cy="1371600"/>
            <a:chOff x="816" y="1968"/>
            <a:chExt cx="3744" cy="864"/>
          </a:xfrm>
        </p:grpSpPr>
        <p:sp>
          <p:nvSpPr>
            <p:cNvPr id="1048" name="Line 14"/>
            <p:cNvSpPr>
              <a:spLocks noChangeShapeType="1"/>
            </p:cNvSpPr>
            <p:nvPr/>
          </p:nvSpPr>
          <p:spPr bwMode="auto">
            <a:xfrm>
              <a:off x="816" y="1968"/>
              <a:ext cx="14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1049" name="Line 15"/>
            <p:cNvSpPr>
              <a:spLocks noChangeShapeType="1"/>
            </p:cNvSpPr>
            <p:nvPr/>
          </p:nvSpPr>
          <p:spPr bwMode="auto">
            <a:xfrm>
              <a:off x="3120" y="1968"/>
              <a:ext cx="14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1050" name="Line 16"/>
            <p:cNvSpPr>
              <a:spLocks noChangeShapeType="1"/>
            </p:cNvSpPr>
            <p:nvPr/>
          </p:nvSpPr>
          <p:spPr bwMode="auto">
            <a:xfrm rot="5400000">
              <a:off x="1824" y="2400"/>
              <a:ext cx="86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1051" name="Line 17"/>
            <p:cNvSpPr>
              <a:spLocks noChangeShapeType="1"/>
            </p:cNvSpPr>
            <p:nvPr/>
          </p:nvSpPr>
          <p:spPr bwMode="auto">
            <a:xfrm rot="10800000">
              <a:off x="2256" y="2832"/>
              <a:ext cx="86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1052" name="Line 18"/>
            <p:cNvSpPr>
              <a:spLocks noChangeShapeType="1"/>
            </p:cNvSpPr>
            <p:nvPr/>
          </p:nvSpPr>
          <p:spPr bwMode="auto">
            <a:xfrm rot="5400000">
              <a:off x="2688" y="2400"/>
              <a:ext cx="86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</p:grpSp>
      <p:sp>
        <p:nvSpPr>
          <p:cNvPr id="1032" name="Line 19"/>
          <p:cNvSpPr>
            <a:spLocks noChangeShapeType="1"/>
          </p:cNvSpPr>
          <p:nvPr/>
        </p:nvSpPr>
        <p:spPr bwMode="auto">
          <a:xfrm flipV="1">
            <a:off x="3657600" y="4495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a-ES"/>
          </a:p>
        </p:txBody>
      </p:sp>
      <p:sp>
        <p:nvSpPr>
          <p:cNvPr id="1033" name="Text Box 20"/>
          <p:cNvSpPr txBox="1">
            <a:spLocks noChangeArrowheads="1"/>
          </p:cNvSpPr>
          <p:nvPr/>
        </p:nvSpPr>
        <p:spPr bwMode="auto">
          <a:xfrm>
            <a:off x="3657600" y="4953000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b="1"/>
              <a:t>0.25 eV</a:t>
            </a:r>
          </a:p>
        </p:txBody>
      </p:sp>
      <p:sp>
        <p:nvSpPr>
          <p:cNvPr id="1034" name="Text Box 21"/>
          <p:cNvSpPr txBox="1">
            <a:spLocks noChangeArrowheads="1"/>
          </p:cNvSpPr>
          <p:nvPr/>
        </p:nvSpPr>
        <p:spPr bwMode="auto">
          <a:xfrm>
            <a:off x="3352800" y="6096000"/>
            <a:ext cx="193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/>
              <a:t>m*</a:t>
            </a:r>
            <a:r>
              <a:rPr lang="es-ES_tradnl" baseline="-25000"/>
              <a:t>GaAs</a:t>
            </a:r>
            <a:r>
              <a:rPr lang="es-ES_tradnl"/>
              <a:t> = 0.05 m</a:t>
            </a:r>
            <a:r>
              <a:rPr lang="es-ES_tradnl" baseline="-25000"/>
              <a:t>0</a:t>
            </a:r>
          </a:p>
        </p:txBody>
      </p:sp>
      <p:sp>
        <p:nvSpPr>
          <p:cNvPr id="1035" name="Text Box 23"/>
          <p:cNvSpPr txBox="1">
            <a:spLocks noChangeArrowheads="1"/>
          </p:cNvSpPr>
          <p:nvPr/>
        </p:nvSpPr>
        <p:spPr bwMode="auto">
          <a:xfrm>
            <a:off x="533400" y="5003800"/>
            <a:ext cx="64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000" i="1"/>
              <a:t>V(x)</a:t>
            </a:r>
          </a:p>
        </p:txBody>
      </p:sp>
      <p:grpSp>
        <p:nvGrpSpPr>
          <p:cNvPr id="1036" name="Group 36"/>
          <p:cNvGrpSpPr>
            <a:grpSpLocks/>
          </p:cNvGrpSpPr>
          <p:nvPr/>
        </p:nvGrpSpPr>
        <p:grpSpPr bwMode="auto">
          <a:xfrm>
            <a:off x="838200" y="2057400"/>
            <a:ext cx="5791200" cy="1447800"/>
            <a:chOff x="528" y="1296"/>
            <a:chExt cx="3648" cy="912"/>
          </a:xfrm>
        </p:grpSpPr>
        <p:graphicFrame>
          <p:nvGraphicFramePr>
            <p:cNvPr id="1027" name="Object 6"/>
            <p:cNvGraphicFramePr>
              <a:graphicFrameLocks noChangeAspect="1"/>
            </p:cNvGraphicFramePr>
            <p:nvPr/>
          </p:nvGraphicFramePr>
          <p:xfrm>
            <a:off x="1248" y="1632"/>
            <a:ext cx="2842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1" name="Equation" r:id="rId6" imgW="2501900" imgH="457200" progId="Equation.3">
                    <p:embed/>
                  </p:oleObj>
                </mc:Choice>
                <mc:Fallback>
                  <p:oleObj name="Equation" r:id="rId6" imgW="2501900" imgH="457200" progId="Equation.3">
                    <p:embed/>
                    <p:pic>
                      <p:nvPicPr>
                        <p:cNvPr id="0" name="Picture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1632"/>
                          <a:ext cx="2842" cy="5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6" name="Text Box 22"/>
            <p:cNvSpPr txBox="1">
              <a:spLocks noChangeArrowheads="1"/>
            </p:cNvSpPr>
            <p:nvPr/>
          </p:nvSpPr>
          <p:spPr bwMode="auto">
            <a:xfrm>
              <a:off x="528" y="1296"/>
              <a:ext cx="28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/>
                <a:t>Let us use atomic units (</a:t>
              </a:r>
              <a:r>
                <a:rPr lang="es-ES_tradnl" i="1">
                  <a:cs typeface="Arial" charset="0"/>
                </a:rPr>
                <a:t>ħ</a:t>
              </a:r>
              <a:r>
                <a:rPr lang="es-ES_tradnl" i="1"/>
                <a:t>=m</a:t>
              </a:r>
              <a:r>
                <a:rPr lang="es-ES_tradnl" i="1" baseline="-25000"/>
                <a:t>0</a:t>
              </a:r>
              <a:r>
                <a:rPr lang="es-ES_tradnl" i="1"/>
                <a:t>=e=1</a:t>
              </a:r>
              <a:r>
                <a:rPr lang="es-ES_tradnl"/>
                <a:t>)</a:t>
              </a:r>
            </a:p>
          </p:txBody>
        </p:sp>
        <p:sp>
          <p:nvSpPr>
            <p:cNvPr id="1047" name="Rectangle 24"/>
            <p:cNvSpPr>
              <a:spLocks noChangeArrowheads="1"/>
            </p:cNvSpPr>
            <p:nvPr/>
          </p:nvSpPr>
          <p:spPr bwMode="auto">
            <a:xfrm>
              <a:off x="1056" y="1584"/>
              <a:ext cx="3120" cy="62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037" name="Line 25"/>
          <p:cNvSpPr>
            <a:spLocks noChangeShapeType="1"/>
          </p:cNvSpPr>
          <p:nvPr/>
        </p:nvSpPr>
        <p:spPr bwMode="auto">
          <a:xfrm>
            <a:off x="5029200" y="4343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a-ES"/>
          </a:p>
        </p:txBody>
      </p:sp>
      <p:sp>
        <p:nvSpPr>
          <p:cNvPr id="1038" name="Text Box 26"/>
          <p:cNvSpPr txBox="1">
            <a:spLocks noChangeArrowheads="1"/>
          </p:cNvSpPr>
          <p:nvPr/>
        </p:nvSpPr>
        <p:spPr bwMode="auto">
          <a:xfrm>
            <a:off x="6019800" y="38862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b="1"/>
              <a:t>Lb</a:t>
            </a:r>
          </a:p>
        </p:txBody>
      </p:sp>
      <p:sp>
        <p:nvSpPr>
          <p:cNvPr id="1039" name="Line 28"/>
          <p:cNvSpPr>
            <a:spLocks noChangeShapeType="1"/>
          </p:cNvSpPr>
          <p:nvPr/>
        </p:nvSpPr>
        <p:spPr bwMode="auto">
          <a:xfrm>
            <a:off x="1295400" y="4343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a-ES"/>
          </a:p>
        </p:txBody>
      </p:sp>
      <p:sp>
        <p:nvSpPr>
          <p:cNvPr id="1040" name="Text Box 29"/>
          <p:cNvSpPr txBox="1">
            <a:spLocks noChangeArrowheads="1"/>
          </p:cNvSpPr>
          <p:nvPr/>
        </p:nvSpPr>
        <p:spPr bwMode="auto">
          <a:xfrm>
            <a:off x="2286000" y="38862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b="1"/>
              <a:t>Lb</a:t>
            </a:r>
          </a:p>
        </p:txBody>
      </p:sp>
      <p:sp>
        <p:nvSpPr>
          <p:cNvPr id="155678" name="Text Box 30"/>
          <p:cNvSpPr txBox="1">
            <a:spLocks noChangeArrowheads="1"/>
          </p:cNvSpPr>
          <p:nvPr/>
        </p:nvSpPr>
        <p:spPr bwMode="auto">
          <a:xfrm>
            <a:off x="990600" y="5943600"/>
            <a:ext cx="78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/>
              <a:t>f(0)=0</a:t>
            </a:r>
          </a:p>
        </p:txBody>
      </p:sp>
      <p:sp>
        <p:nvSpPr>
          <p:cNvPr id="155679" name="Line 31"/>
          <p:cNvSpPr>
            <a:spLocks noChangeShapeType="1"/>
          </p:cNvSpPr>
          <p:nvPr/>
        </p:nvSpPr>
        <p:spPr bwMode="auto">
          <a:xfrm flipV="1">
            <a:off x="1371600" y="4648200"/>
            <a:ext cx="0" cy="12192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a-ES"/>
          </a:p>
        </p:txBody>
      </p:sp>
      <p:sp>
        <p:nvSpPr>
          <p:cNvPr id="155680" name="Text Box 32"/>
          <p:cNvSpPr txBox="1">
            <a:spLocks noChangeArrowheads="1"/>
          </p:cNvSpPr>
          <p:nvPr/>
        </p:nvSpPr>
        <p:spPr bwMode="auto">
          <a:xfrm>
            <a:off x="381000" y="59436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/>
              <a:t>BC:</a:t>
            </a:r>
          </a:p>
        </p:txBody>
      </p:sp>
      <p:sp>
        <p:nvSpPr>
          <p:cNvPr id="155681" name="Line 33"/>
          <p:cNvSpPr>
            <a:spLocks noChangeShapeType="1"/>
          </p:cNvSpPr>
          <p:nvPr/>
        </p:nvSpPr>
        <p:spPr bwMode="auto">
          <a:xfrm flipV="1">
            <a:off x="7239000" y="4648200"/>
            <a:ext cx="0" cy="12192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a-ES"/>
          </a:p>
        </p:txBody>
      </p:sp>
      <p:sp>
        <p:nvSpPr>
          <p:cNvPr id="155682" name="Text Box 34"/>
          <p:cNvSpPr txBox="1">
            <a:spLocks noChangeArrowheads="1"/>
          </p:cNvSpPr>
          <p:nvPr/>
        </p:nvSpPr>
        <p:spPr bwMode="auto">
          <a:xfrm>
            <a:off x="6934200" y="6019800"/>
            <a:ext cx="830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/>
              <a:t>f(L</a:t>
            </a:r>
            <a:r>
              <a:rPr lang="es-ES_tradnl" baseline="-25000"/>
              <a:t>t</a:t>
            </a:r>
            <a:r>
              <a:rPr lang="es-ES_tradnl"/>
              <a:t>)=0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78" grpId="0"/>
      <p:bldP spid="155679" grpId="0" animBg="1"/>
      <p:bldP spid="155680" grpId="0"/>
      <p:bldP spid="1556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666750" y="914400"/>
          <a:ext cx="384810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Equation" r:id="rId4" imgW="2133600" imgH="419100" progId="Equation.3">
                  <p:embed/>
                </p:oleObj>
              </mc:Choice>
              <mc:Fallback>
                <p:oleObj name="Equation" r:id="rId4" imgW="2133600" imgH="419100" progId="Equation.3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914400"/>
                        <a:ext cx="3848100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685800" y="4038600"/>
          <a:ext cx="251460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Ecuación" r:id="rId6" imgW="1435100" imgH="393700" progId="Equation.3">
                  <p:embed/>
                </p:oleObj>
              </mc:Choice>
              <mc:Fallback>
                <p:oleObj name="Ecuación" r:id="rId6" imgW="1435100" imgH="393700" progId="Equation.3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038600"/>
                        <a:ext cx="2514600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762000" y="5029200"/>
          <a:ext cx="25908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Ecuación" r:id="rId8" imgW="1587500" imgH="419100" progId="Equation.3">
                  <p:embed/>
                </p:oleObj>
              </mc:Choice>
              <mc:Fallback>
                <p:oleObj name="Ecuación" r:id="rId8" imgW="1587500" imgH="419100" progId="Equation.3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029200"/>
                        <a:ext cx="2590800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228600" y="457200"/>
            <a:ext cx="731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Numerical integration of the differential equation: </a:t>
            </a:r>
            <a:r>
              <a:rPr lang="es-ES" i="1">
                <a:solidFill>
                  <a:schemeClr val="bg2"/>
                </a:solidFill>
              </a:rPr>
              <a:t>finite differences</a:t>
            </a: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228600" y="182880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Discretization grid</a:t>
            </a:r>
          </a:p>
        </p:txBody>
      </p:sp>
      <p:grpSp>
        <p:nvGrpSpPr>
          <p:cNvPr id="2056" name="Group 10"/>
          <p:cNvGrpSpPr>
            <a:grpSpLocks/>
          </p:cNvGrpSpPr>
          <p:nvPr/>
        </p:nvGrpSpPr>
        <p:grpSpPr bwMode="auto">
          <a:xfrm>
            <a:off x="2057400" y="2667000"/>
            <a:ext cx="4495800" cy="228600"/>
            <a:chOff x="576" y="1824"/>
            <a:chExt cx="2832" cy="144"/>
          </a:xfrm>
        </p:grpSpPr>
        <p:sp>
          <p:nvSpPr>
            <p:cNvPr id="2080" name="Line 11"/>
            <p:cNvSpPr>
              <a:spLocks noChangeShapeType="1"/>
            </p:cNvSpPr>
            <p:nvPr/>
          </p:nvSpPr>
          <p:spPr bwMode="auto">
            <a:xfrm>
              <a:off x="576" y="1920"/>
              <a:ext cx="28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2081" name="Line 12"/>
            <p:cNvSpPr>
              <a:spLocks noChangeShapeType="1"/>
            </p:cNvSpPr>
            <p:nvPr/>
          </p:nvSpPr>
          <p:spPr bwMode="auto">
            <a:xfrm>
              <a:off x="576" y="18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2082" name="Line 13"/>
            <p:cNvSpPr>
              <a:spLocks noChangeShapeType="1"/>
            </p:cNvSpPr>
            <p:nvPr/>
          </p:nvSpPr>
          <p:spPr bwMode="auto">
            <a:xfrm>
              <a:off x="1536" y="18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2083" name="Line 14"/>
            <p:cNvSpPr>
              <a:spLocks noChangeShapeType="1"/>
            </p:cNvSpPr>
            <p:nvPr/>
          </p:nvSpPr>
          <p:spPr bwMode="auto">
            <a:xfrm>
              <a:off x="864" y="18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2084" name="Line 15"/>
            <p:cNvSpPr>
              <a:spLocks noChangeShapeType="1"/>
            </p:cNvSpPr>
            <p:nvPr/>
          </p:nvSpPr>
          <p:spPr bwMode="auto">
            <a:xfrm>
              <a:off x="1200" y="18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2085" name="Line 16"/>
            <p:cNvSpPr>
              <a:spLocks noChangeShapeType="1"/>
            </p:cNvSpPr>
            <p:nvPr/>
          </p:nvSpPr>
          <p:spPr bwMode="auto">
            <a:xfrm>
              <a:off x="2640" y="18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2086" name="Line 17"/>
            <p:cNvSpPr>
              <a:spLocks noChangeShapeType="1"/>
            </p:cNvSpPr>
            <p:nvPr/>
          </p:nvSpPr>
          <p:spPr bwMode="auto">
            <a:xfrm>
              <a:off x="1920" y="18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2087" name="Line 18"/>
            <p:cNvSpPr>
              <a:spLocks noChangeShapeType="1"/>
            </p:cNvSpPr>
            <p:nvPr/>
          </p:nvSpPr>
          <p:spPr bwMode="auto">
            <a:xfrm>
              <a:off x="3408" y="18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2088" name="Line 19"/>
            <p:cNvSpPr>
              <a:spLocks noChangeShapeType="1"/>
            </p:cNvSpPr>
            <p:nvPr/>
          </p:nvSpPr>
          <p:spPr bwMode="auto">
            <a:xfrm>
              <a:off x="2256" y="18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2089" name="Line 20"/>
            <p:cNvSpPr>
              <a:spLocks noChangeShapeType="1"/>
            </p:cNvSpPr>
            <p:nvPr/>
          </p:nvSpPr>
          <p:spPr bwMode="auto">
            <a:xfrm>
              <a:off x="3024" y="18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</p:grpSp>
      <p:sp>
        <p:nvSpPr>
          <p:cNvPr id="2057" name="Text Box 21"/>
          <p:cNvSpPr txBox="1">
            <a:spLocks noChangeArrowheads="1"/>
          </p:cNvSpPr>
          <p:nvPr/>
        </p:nvSpPr>
        <p:spPr bwMode="auto">
          <a:xfrm>
            <a:off x="1905000" y="2895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x</a:t>
            </a:r>
            <a:r>
              <a:rPr lang="es-ES" baseline="-25000"/>
              <a:t>1</a:t>
            </a:r>
            <a:endParaRPr lang="es-ES"/>
          </a:p>
        </p:txBody>
      </p:sp>
      <p:sp>
        <p:nvSpPr>
          <p:cNvPr id="2058" name="Text Box 22"/>
          <p:cNvSpPr txBox="1">
            <a:spLocks noChangeArrowheads="1"/>
          </p:cNvSpPr>
          <p:nvPr/>
        </p:nvSpPr>
        <p:spPr bwMode="auto">
          <a:xfrm>
            <a:off x="2362200" y="2895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x</a:t>
            </a:r>
            <a:r>
              <a:rPr lang="es-ES" baseline="-25000"/>
              <a:t>2</a:t>
            </a:r>
            <a:endParaRPr lang="es-ES"/>
          </a:p>
        </p:txBody>
      </p:sp>
      <p:sp>
        <p:nvSpPr>
          <p:cNvPr id="2059" name="Text Box 23"/>
          <p:cNvSpPr txBox="1">
            <a:spLocks noChangeArrowheads="1"/>
          </p:cNvSpPr>
          <p:nvPr/>
        </p:nvSpPr>
        <p:spPr bwMode="auto">
          <a:xfrm>
            <a:off x="6400800" y="2819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x</a:t>
            </a:r>
            <a:r>
              <a:rPr lang="es-ES" baseline="-25000"/>
              <a:t>n</a:t>
            </a:r>
            <a:endParaRPr lang="es-ES"/>
          </a:p>
        </p:txBody>
      </p:sp>
      <p:sp>
        <p:nvSpPr>
          <p:cNvPr id="2060" name="Text Box 25"/>
          <p:cNvSpPr txBox="1">
            <a:spLocks noChangeArrowheads="1"/>
          </p:cNvSpPr>
          <p:nvPr/>
        </p:nvSpPr>
        <p:spPr bwMode="auto">
          <a:xfrm>
            <a:off x="228600" y="3505200"/>
            <a:ext cx="571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How do we approximate the derivatives at each point?</a:t>
            </a:r>
          </a:p>
        </p:txBody>
      </p:sp>
      <p:grpSp>
        <p:nvGrpSpPr>
          <p:cNvPr id="2061" name="Group 26"/>
          <p:cNvGrpSpPr>
            <a:grpSpLocks/>
          </p:cNvGrpSpPr>
          <p:nvPr/>
        </p:nvGrpSpPr>
        <p:grpSpPr bwMode="auto">
          <a:xfrm>
            <a:off x="5867400" y="3581400"/>
            <a:ext cx="3048000" cy="3273425"/>
            <a:chOff x="528" y="384"/>
            <a:chExt cx="1920" cy="2217"/>
          </a:xfrm>
        </p:grpSpPr>
        <p:pic>
          <p:nvPicPr>
            <p:cNvPr id="2069" name="Picture 27" descr="tan-sec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28" y="384"/>
              <a:ext cx="1920" cy="1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70" name="Text Box 28"/>
            <p:cNvSpPr txBox="1">
              <a:spLocks noChangeArrowheads="1"/>
            </p:cNvSpPr>
            <p:nvPr/>
          </p:nvSpPr>
          <p:spPr bwMode="auto">
            <a:xfrm>
              <a:off x="672" y="1968"/>
              <a:ext cx="336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/>
                <a:t>i-1</a:t>
              </a:r>
            </a:p>
          </p:txBody>
        </p:sp>
        <p:sp>
          <p:nvSpPr>
            <p:cNvPr id="2071" name="Text Box 29"/>
            <p:cNvSpPr txBox="1">
              <a:spLocks noChangeArrowheads="1"/>
            </p:cNvSpPr>
            <p:nvPr/>
          </p:nvSpPr>
          <p:spPr bwMode="auto">
            <a:xfrm>
              <a:off x="1968" y="1968"/>
              <a:ext cx="432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/>
                <a:t>i+1</a:t>
              </a:r>
            </a:p>
          </p:txBody>
        </p:sp>
        <p:sp>
          <p:nvSpPr>
            <p:cNvPr id="2072" name="Text Box 30"/>
            <p:cNvSpPr txBox="1">
              <a:spLocks noChangeArrowheads="1"/>
            </p:cNvSpPr>
            <p:nvPr/>
          </p:nvSpPr>
          <p:spPr bwMode="auto">
            <a:xfrm>
              <a:off x="1392" y="1968"/>
              <a:ext cx="288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/>
                <a:t>i</a:t>
              </a:r>
            </a:p>
          </p:txBody>
        </p:sp>
        <p:sp>
          <p:nvSpPr>
            <p:cNvPr id="2073" name="Line 31"/>
            <p:cNvSpPr>
              <a:spLocks noChangeShapeType="1"/>
            </p:cNvSpPr>
            <p:nvPr/>
          </p:nvSpPr>
          <p:spPr bwMode="auto">
            <a:xfrm>
              <a:off x="816" y="235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2074" name="Line 32"/>
            <p:cNvSpPr>
              <a:spLocks noChangeShapeType="1"/>
            </p:cNvSpPr>
            <p:nvPr/>
          </p:nvSpPr>
          <p:spPr bwMode="auto">
            <a:xfrm>
              <a:off x="1488" y="235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2075" name="Text Box 33"/>
            <p:cNvSpPr txBox="1">
              <a:spLocks noChangeArrowheads="1"/>
            </p:cNvSpPr>
            <p:nvPr/>
          </p:nvSpPr>
          <p:spPr bwMode="auto">
            <a:xfrm>
              <a:off x="960" y="2353"/>
              <a:ext cx="288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/>
                <a:t>h</a:t>
              </a:r>
            </a:p>
          </p:txBody>
        </p:sp>
        <p:sp>
          <p:nvSpPr>
            <p:cNvPr id="2076" name="Text Box 34"/>
            <p:cNvSpPr txBox="1">
              <a:spLocks noChangeArrowheads="1"/>
            </p:cNvSpPr>
            <p:nvPr/>
          </p:nvSpPr>
          <p:spPr bwMode="auto">
            <a:xfrm>
              <a:off x="1680" y="2353"/>
              <a:ext cx="288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/>
                <a:t>h</a:t>
              </a:r>
            </a:p>
          </p:txBody>
        </p:sp>
        <p:sp>
          <p:nvSpPr>
            <p:cNvPr id="2077" name="Text Box 35"/>
            <p:cNvSpPr txBox="1">
              <a:spLocks noChangeArrowheads="1"/>
            </p:cNvSpPr>
            <p:nvPr/>
          </p:nvSpPr>
          <p:spPr bwMode="auto">
            <a:xfrm>
              <a:off x="1248" y="528"/>
              <a:ext cx="288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/>
                <a:t>f</a:t>
              </a:r>
              <a:r>
                <a:rPr lang="es-ES" baseline="-25000"/>
                <a:t>i</a:t>
              </a:r>
            </a:p>
          </p:txBody>
        </p:sp>
        <p:sp>
          <p:nvSpPr>
            <p:cNvPr id="2078" name="Text Box 36"/>
            <p:cNvSpPr txBox="1">
              <a:spLocks noChangeArrowheads="1"/>
            </p:cNvSpPr>
            <p:nvPr/>
          </p:nvSpPr>
          <p:spPr bwMode="auto">
            <a:xfrm>
              <a:off x="576" y="1152"/>
              <a:ext cx="432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/>
                <a:t>f</a:t>
              </a:r>
              <a:r>
                <a:rPr lang="es-ES" baseline="-25000"/>
                <a:t>i-1</a:t>
              </a:r>
            </a:p>
          </p:txBody>
        </p:sp>
        <p:sp>
          <p:nvSpPr>
            <p:cNvPr id="2079" name="Text Box 37"/>
            <p:cNvSpPr txBox="1">
              <a:spLocks noChangeArrowheads="1"/>
            </p:cNvSpPr>
            <p:nvPr/>
          </p:nvSpPr>
          <p:spPr bwMode="auto">
            <a:xfrm>
              <a:off x="2064" y="384"/>
              <a:ext cx="288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/>
                <a:t>f</a:t>
              </a:r>
              <a:r>
                <a:rPr lang="es-ES" baseline="-25000"/>
                <a:t>i+1</a:t>
              </a:r>
            </a:p>
          </p:txBody>
        </p:sp>
      </p:grpSp>
      <p:graphicFrame>
        <p:nvGraphicFramePr>
          <p:cNvPr id="2053" name="Object 38"/>
          <p:cNvGraphicFramePr>
            <a:graphicFrameLocks noChangeAspect="1"/>
          </p:cNvGraphicFramePr>
          <p:nvPr/>
        </p:nvGraphicFramePr>
        <p:xfrm>
          <a:off x="762000" y="5867400"/>
          <a:ext cx="251460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Ecuación" r:id="rId11" imgW="1333500" imgH="393700" progId="Equation.3">
                  <p:embed/>
                </p:oleObj>
              </mc:Choice>
              <mc:Fallback>
                <p:oleObj name="Ecuación" r:id="rId11" imgW="1333500" imgH="393700" progId="Equation.3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867400"/>
                        <a:ext cx="2514600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Text Box 39"/>
          <p:cNvSpPr txBox="1">
            <a:spLocks noChangeArrowheads="1"/>
          </p:cNvSpPr>
          <p:nvPr/>
        </p:nvSpPr>
        <p:spPr bwMode="auto">
          <a:xfrm>
            <a:off x="4267200" y="6516688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/>
              <a:t>Step of the grid</a:t>
            </a:r>
            <a:endParaRPr lang="es-ES" sz="1400"/>
          </a:p>
        </p:txBody>
      </p:sp>
      <p:sp>
        <p:nvSpPr>
          <p:cNvPr id="2063" name="Line 40"/>
          <p:cNvSpPr>
            <a:spLocks noChangeShapeType="1"/>
          </p:cNvSpPr>
          <p:nvPr/>
        </p:nvSpPr>
        <p:spPr bwMode="auto">
          <a:xfrm>
            <a:off x="5791200" y="670083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a-ES"/>
          </a:p>
        </p:txBody>
      </p:sp>
      <p:sp>
        <p:nvSpPr>
          <p:cNvPr id="2064" name="Text Box 41"/>
          <p:cNvSpPr txBox="1">
            <a:spLocks noChangeArrowheads="1"/>
          </p:cNvSpPr>
          <p:nvPr/>
        </p:nvSpPr>
        <p:spPr bwMode="auto">
          <a:xfrm>
            <a:off x="1905000" y="2209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solidFill>
                  <a:schemeClr val="bg2"/>
                </a:solidFill>
              </a:rPr>
              <a:t>f</a:t>
            </a:r>
            <a:r>
              <a:rPr lang="es-ES" baseline="-25000">
                <a:solidFill>
                  <a:schemeClr val="bg2"/>
                </a:solidFill>
              </a:rPr>
              <a:t>1</a:t>
            </a:r>
            <a:endParaRPr lang="es-ES">
              <a:solidFill>
                <a:schemeClr val="bg2"/>
              </a:solidFill>
            </a:endParaRPr>
          </a:p>
        </p:txBody>
      </p:sp>
      <p:sp>
        <p:nvSpPr>
          <p:cNvPr id="2065" name="Text Box 42"/>
          <p:cNvSpPr txBox="1">
            <a:spLocks noChangeArrowheads="1"/>
          </p:cNvSpPr>
          <p:nvPr/>
        </p:nvSpPr>
        <p:spPr bwMode="auto">
          <a:xfrm>
            <a:off x="2362200" y="2209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solidFill>
                  <a:schemeClr val="bg2"/>
                </a:solidFill>
              </a:rPr>
              <a:t>f</a:t>
            </a:r>
            <a:r>
              <a:rPr lang="es-ES" baseline="-25000">
                <a:solidFill>
                  <a:schemeClr val="bg2"/>
                </a:solidFill>
              </a:rPr>
              <a:t>2</a:t>
            </a:r>
            <a:endParaRPr lang="es-ES">
              <a:solidFill>
                <a:schemeClr val="bg2"/>
              </a:solidFill>
            </a:endParaRPr>
          </a:p>
        </p:txBody>
      </p:sp>
      <p:sp>
        <p:nvSpPr>
          <p:cNvPr id="2066" name="Text Box 43"/>
          <p:cNvSpPr txBox="1">
            <a:spLocks noChangeArrowheads="1"/>
          </p:cNvSpPr>
          <p:nvPr/>
        </p:nvSpPr>
        <p:spPr bwMode="auto">
          <a:xfrm>
            <a:off x="4114800" y="2209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solidFill>
                  <a:schemeClr val="bg2"/>
                </a:solidFill>
              </a:rPr>
              <a:t>...</a:t>
            </a:r>
          </a:p>
        </p:txBody>
      </p:sp>
      <p:sp>
        <p:nvSpPr>
          <p:cNvPr id="2067" name="Text Box 44"/>
          <p:cNvSpPr txBox="1">
            <a:spLocks noChangeArrowheads="1"/>
          </p:cNvSpPr>
          <p:nvPr/>
        </p:nvSpPr>
        <p:spPr bwMode="auto">
          <a:xfrm>
            <a:off x="6400800" y="2209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solidFill>
                  <a:schemeClr val="bg2"/>
                </a:solidFill>
              </a:rPr>
              <a:t>f</a:t>
            </a:r>
            <a:r>
              <a:rPr lang="es-ES" baseline="-25000">
                <a:solidFill>
                  <a:schemeClr val="bg2"/>
                </a:solidFill>
              </a:rPr>
              <a:t>n</a:t>
            </a:r>
            <a:endParaRPr lang="es-ES">
              <a:solidFill>
                <a:schemeClr val="bg2"/>
              </a:solidFill>
            </a:endParaRPr>
          </a:p>
        </p:txBody>
      </p:sp>
      <p:sp>
        <p:nvSpPr>
          <p:cNvPr id="2068" name="Text Box 45"/>
          <p:cNvSpPr txBox="1">
            <a:spLocks noChangeArrowheads="1"/>
          </p:cNvSpPr>
          <p:nvPr/>
        </p:nvSpPr>
        <p:spPr bwMode="auto">
          <a:xfrm>
            <a:off x="4114800" y="2819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Text Box 2"/>
          <p:cNvSpPr txBox="1">
            <a:spLocks noChangeArrowheads="1"/>
          </p:cNvSpPr>
          <p:nvPr/>
        </p:nvSpPr>
        <p:spPr bwMode="auto">
          <a:xfrm>
            <a:off x="3810000" y="2133600"/>
            <a:ext cx="3200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s-ES"/>
              <a:t>1. Define discretization grid</a:t>
            </a:r>
          </a:p>
          <a:p>
            <a:pPr marL="342900" indent="-342900">
              <a:spcBef>
                <a:spcPct val="50000"/>
              </a:spcBef>
            </a:pPr>
            <a:r>
              <a:rPr lang="es-ES"/>
              <a:t>2. Discretize the equation:</a:t>
            </a:r>
          </a:p>
        </p:txBody>
      </p:sp>
      <p:sp>
        <p:nvSpPr>
          <p:cNvPr id="3082" name="Text Box 3"/>
          <p:cNvSpPr txBox="1">
            <a:spLocks noChangeArrowheads="1"/>
          </p:cNvSpPr>
          <p:nvPr/>
        </p:nvSpPr>
        <p:spPr bwMode="auto">
          <a:xfrm>
            <a:off x="533400" y="457200"/>
            <a:ext cx="487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 u="sng">
                <a:solidFill>
                  <a:schemeClr val="accent2"/>
                </a:solidFill>
              </a:rPr>
              <a:t>FINITE DIFFERENCES METHOD</a:t>
            </a:r>
          </a:p>
        </p:txBody>
      </p:sp>
      <p:graphicFrame>
        <p:nvGraphicFramePr>
          <p:cNvPr id="3074" name="Object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85800" y="1019175"/>
          <a:ext cx="3046413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0" name="Equation" r:id="rId4" imgW="2133600" imgH="419100" progId="Equation.3">
                  <p:embed/>
                </p:oleObj>
              </mc:Choice>
              <mc:Fallback>
                <p:oleObj name="Equation" r:id="rId4" imgW="2133600" imgH="419100" progId="Equation.3">
                  <p:embed/>
                  <p:pic>
                    <p:nvPicPr>
                      <p:cNvPr id="0" name="Picture 18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019175"/>
                        <a:ext cx="3046413" cy="598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9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114800" y="3686175"/>
          <a:ext cx="3579813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1" name="Equation" r:id="rId6" imgW="2425700" imgH="393700" progId="Equation.3">
                  <p:embed/>
                </p:oleObj>
              </mc:Choice>
              <mc:Fallback>
                <p:oleObj name="Equation" r:id="rId6" imgW="2425700" imgH="393700" progId="Equation.3">
                  <p:embed/>
                  <p:pic>
                    <p:nvPicPr>
                      <p:cNvPr id="0" name="Picture 18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686175"/>
                        <a:ext cx="3579813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4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893785960"/>
              </p:ext>
            </p:extLst>
          </p:nvPr>
        </p:nvGraphicFramePr>
        <p:xfrm>
          <a:off x="4285751" y="4966230"/>
          <a:ext cx="3467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2" name="Equation" r:id="rId8" imgW="3467100" imgH="431800" progId="Equation.3">
                  <p:embed/>
                </p:oleObj>
              </mc:Choice>
              <mc:Fallback>
                <p:oleObj name="Equation" r:id="rId8" imgW="3467100" imgH="431800" progId="Equation.3">
                  <p:embed/>
                  <p:pic>
                    <p:nvPicPr>
                      <p:cNvPr id="0" name="Picture 18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751" y="4966230"/>
                        <a:ext cx="3467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83" name="Group 6"/>
          <p:cNvGrpSpPr>
            <a:grpSpLocks/>
          </p:cNvGrpSpPr>
          <p:nvPr/>
        </p:nvGrpSpPr>
        <p:grpSpPr bwMode="auto">
          <a:xfrm>
            <a:off x="3810000" y="1143000"/>
            <a:ext cx="1600200" cy="762000"/>
            <a:chOff x="4224" y="816"/>
            <a:chExt cx="1248" cy="432"/>
          </a:xfrm>
        </p:grpSpPr>
        <p:graphicFrame>
          <p:nvGraphicFramePr>
            <p:cNvPr id="3080" name="Object 7"/>
            <p:cNvGraphicFramePr>
              <a:graphicFrameLocks noChangeAspect="1"/>
            </p:cNvGraphicFramePr>
            <p:nvPr/>
          </p:nvGraphicFramePr>
          <p:xfrm>
            <a:off x="4224" y="865"/>
            <a:ext cx="1248" cy="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3" name="Equation" r:id="rId10" imgW="1244600" imgH="431800" progId="Equation.3">
                    <p:embed/>
                  </p:oleObj>
                </mc:Choice>
                <mc:Fallback>
                  <p:oleObj name="Equation" r:id="rId10" imgW="1244600" imgH="431800" progId="Equation.3">
                    <p:embed/>
                    <p:pic>
                      <p:nvPicPr>
                        <p:cNvPr id="0" name="Picture 18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4" y="865"/>
                          <a:ext cx="1248" cy="3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13" name="Line 8"/>
            <p:cNvSpPr>
              <a:spLocks noChangeShapeType="1"/>
            </p:cNvSpPr>
            <p:nvPr/>
          </p:nvSpPr>
          <p:spPr bwMode="auto">
            <a:xfrm>
              <a:off x="4848" y="81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</p:grpSp>
      <p:grpSp>
        <p:nvGrpSpPr>
          <p:cNvPr id="3084" name="Group 10"/>
          <p:cNvGrpSpPr>
            <a:grpSpLocks/>
          </p:cNvGrpSpPr>
          <p:nvPr/>
        </p:nvGrpSpPr>
        <p:grpSpPr bwMode="auto">
          <a:xfrm>
            <a:off x="381000" y="1905000"/>
            <a:ext cx="3276600" cy="3138488"/>
            <a:chOff x="288" y="1152"/>
            <a:chExt cx="2256" cy="2073"/>
          </a:xfrm>
        </p:grpSpPr>
        <p:grpSp>
          <p:nvGrpSpPr>
            <p:cNvPr id="3088" name="Group 11"/>
            <p:cNvGrpSpPr>
              <a:grpSpLocks/>
            </p:cNvGrpSpPr>
            <p:nvPr/>
          </p:nvGrpSpPr>
          <p:grpSpPr bwMode="auto">
            <a:xfrm>
              <a:off x="384" y="2544"/>
              <a:ext cx="1968" cy="681"/>
              <a:chOff x="384" y="2448"/>
              <a:chExt cx="1968" cy="681"/>
            </a:xfrm>
          </p:grpSpPr>
          <p:grpSp>
            <p:nvGrpSpPr>
              <p:cNvPr id="3097" name="Group 12"/>
              <p:cNvGrpSpPr>
                <a:grpSpLocks/>
              </p:cNvGrpSpPr>
              <p:nvPr/>
            </p:nvGrpSpPr>
            <p:grpSpPr bwMode="auto">
              <a:xfrm>
                <a:off x="533" y="2784"/>
                <a:ext cx="1579" cy="131"/>
                <a:chOff x="576" y="1824"/>
                <a:chExt cx="2832" cy="144"/>
              </a:xfrm>
            </p:grpSpPr>
            <p:sp>
              <p:nvSpPr>
                <p:cNvPr id="3103" name="Line 13"/>
                <p:cNvSpPr>
                  <a:spLocks noChangeShapeType="1"/>
                </p:cNvSpPr>
                <p:nvPr/>
              </p:nvSpPr>
              <p:spPr bwMode="auto">
                <a:xfrm>
                  <a:off x="576" y="1920"/>
                  <a:ext cx="28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a-ES"/>
                </a:p>
              </p:txBody>
            </p:sp>
            <p:sp>
              <p:nvSpPr>
                <p:cNvPr id="3104" name="Line 14"/>
                <p:cNvSpPr>
                  <a:spLocks noChangeShapeType="1"/>
                </p:cNvSpPr>
                <p:nvPr/>
              </p:nvSpPr>
              <p:spPr bwMode="auto">
                <a:xfrm>
                  <a:off x="576" y="182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a-ES"/>
                </a:p>
              </p:txBody>
            </p:sp>
            <p:sp>
              <p:nvSpPr>
                <p:cNvPr id="3105" name="Line 15"/>
                <p:cNvSpPr>
                  <a:spLocks noChangeShapeType="1"/>
                </p:cNvSpPr>
                <p:nvPr/>
              </p:nvSpPr>
              <p:spPr bwMode="auto">
                <a:xfrm>
                  <a:off x="1536" y="182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a-ES"/>
                </a:p>
              </p:txBody>
            </p:sp>
            <p:sp>
              <p:nvSpPr>
                <p:cNvPr id="3106" name="Line 16"/>
                <p:cNvSpPr>
                  <a:spLocks noChangeShapeType="1"/>
                </p:cNvSpPr>
                <p:nvPr/>
              </p:nvSpPr>
              <p:spPr bwMode="auto">
                <a:xfrm>
                  <a:off x="864" y="182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a-ES"/>
                </a:p>
              </p:txBody>
            </p:sp>
            <p:sp>
              <p:nvSpPr>
                <p:cNvPr id="3107" name="Line 17"/>
                <p:cNvSpPr>
                  <a:spLocks noChangeShapeType="1"/>
                </p:cNvSpPr>
                <p:nvPr/>
              </p:nvSpPr>
              <p:spPr bwMode="auto">
                <a:xfrm>
                  <a:off x="1200" y="182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a-ES"/>
                </a:p>
              </p:txBody>
            </p:sp>
            <p:sp>
              <p:nvSpPr>
                <p:cNvPr id="3108" name="Line 18"/>
                <p:cNvSpPr>
                  <a:spLocks noChangeShapeType="1"/>
                </p:cNvSpPr>
                <p:nvPr/>
              </p:nvSpPr>
              <p:spPr bwMode="auto">
                <a:xfrm>
                  <a:off x="2640" y="182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a-ES"/>
                </a:p>
              </p:txBody>
            </p:sp>
            <p:sp>
              <p:nvSpPr>
                <p:cNvPr id="3109" name="Line 19"/>
                <p:cNvSpPr>
                  <a:spLocks noChangeShapeType="1"/>
                </p:cNvSpPr>
                <p:nvPr/>
              </p:nvSpPr>
              <p:spPr bwMode="auto">
                <a:xfrm>
                  <a:off x="1920" y="182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a-ES"/>
                </a:p>
              </p:txBody>
            </p:sp>
            <p:sp>
              <p:nvSpPr>
                <p:cNvPr id="3110" name="Line 20"/>
                <p:cNvSpPr>
                  <a:spLocks noChangeShapeType="1"/>
                </p:cNvSpPr>
                <p:nvPr/>
              </p:nvSpPr>
              <p:spPr bwMode="auto">
                <a:xfrm>
                  <a:off x="3408" y="182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a-ES"/>
                </a:p>
              </p:txBody>
            </p:sp>
            <p:sp>
              <p:nvSpPr>
                <p:cNvPr id="3111" name="Line 21"/>
                <p:cNvSpPr>
                  <a:spLocks noChangeShapeType="1"/>
                </p:cNvSpPr>
                <p:nvPr/>
              </p:nvSpPr>
              <p:spPr bwMode="auto">
                <a:xfrm>
                  <a:off x="2256" y="182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a-ES"/>
                </a:p>
              </p:txBody>
            </p:sp>
            <p:sp>
              <p:nvSpPr>
                <p:cNvPr id="3112" name="Line 22"/>
                <p:cNvSpPr>
                  <a:spLocks noChangeShapeType="1"/>
                </p:cNvSpPr>
                <p:nvPr/>
              </p:nvSpPr>
              <p:spPr bwMode="auto">
                <a:xfrm>
                  <a:off x="3024" y="182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a-ES"/>
                </a:p>
              </p:txBody>
            </p:sp>
          </p:grpSp>
          <p:sp>
            <p:nvSpPr>
              <p:cNvPr id="3098" name="Text Box 23"/>
              <p:cNvSpPr txBox="1">
                <a:spLocks noChangeArrowheads="1"/>
              </p:cNvSpPr>
              <p:nvPr/>
            </p:nvSpPr>
            <p:spPr bwMode="auto">
              <a:xfrm>
                <a:off x="384" y="2915"/>
                <a:ext cx="384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1400"/>
                  <a:t>i=1</a:t>
                </a:r>
              </a:p>
            </p:txBody>
          </p:sp>
          <p:sp>
            <p:nvSpPr>
              <p:cNvPr id="3099" name="Text Box 24"/>
              <p:cNvSpPr txBox="1">
                <a:spLocks noChangeArrowheads="1"/>
              </p:cNvSpPr>
              <p:nvPr/>
            </p:nvSpPr>
            <p:spPr bwMode="auto">
              <a:xfrm>
                <a:off x="1968" y="2880"/>
                <a:ext cx="384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1400"/>
                  <a:t>i=n</a:t>
                </a:r>
              </a:p>
            </p:txBody>
          </p:sp>
          <p:sp>
            <p:nvSpPr>
              <p:cNvPr id="3100" name="Text Box 25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384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1400"/>
                  <a:t>i=2</a:t>
                </a:r>
              </a:p>
            </p:txBody>
          </p:sp>
          <p:sp>
            <p:nvSpPr>
              <p:cNvPr id="3101" name="Text Box 26"/>
              <p:cNvSpPr txBox="1">
                <a:spLocks noChangeArrowheads="1"/>
              </p:cNvSpPr>
              <p:nvPr/>
            </p:nvSpPr>
            <p:spPr bwMode="auto">
              <a:xfrm>
                <a:off x="1296" y="2448"/>
                <a:ext cx="240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1600"/>
                  <a:t>h</a:t>
                </a:r>
              </a:p>
            </p:txBody>
          </p:sp>
          <p:sp>
            <p:nvSpPr>
              <p:cNvPr id="3102" name="AutoShape 27"/>
              <p:cNvSpPr>
                <a:spLocks/>
              </p:cNvSpPr>
              <p:nvPr/>
            </p:nvSpPr>
            <p:spPr bwMode="auto">
              <a:xfrm rot="5400000">
                <a:off x="1368" y="2616"/>
                <a:ext cx="48" cy="192"/>
              </a:xfrm>
              <a:prstGeom prst="leftBrace">
                <a:avLst>
                  <a:gd name="adj1" fmla="val 33333"/>
                  <a:gd name="adj2" fmla="val 52083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3089" name="Group 28"/>
            <p:cNvGrpSpPr>
              <a:grpSpLocks/>
            </p:cNvGrpSpPr>
            <p:nvPr/>
          </p:nvGrpSpPr>
          <p:grpSpPr bwMode="auto">
            <a:xfrm>
              <a:off x="528" y="1248"/>
              <a:ext cx="1584" cy="1248"/>
              <a:chOff x="528" y="1296"/>
              <a:chExt cx="1584" cy="1248"/>
            </a:xfrm>
          </p:grpSpPr>
          <p:sp>
            <p:nvSpPr>
              <p:cNvPr id="3094" name="Line 29"/>
              <p:cNvSpPr>
                <a:spLocks noChangeShapeType="1"/>
              </p:cNvSpPr>
              <p:nvPr/>
            </p:nvSpPr>
            <p:spPr bwMode="auto">
              <a:xfrm flipV="1">
                <a:off x="528" y="1296"/>
                <a:ext cx="0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3095" name="Line 30"/>
              <p:cNvSpPr>
                <a:spLocks noChangeShapeType="1"/>
              </p:cNvSpPr>
              <p:nvPr/>
            </p:nvSpPr>
            <p:spPr bwMode="auto">
              <a:xfrm flipV="1">
                <a:off x="2112" y="1296"/>
                <a:ext cx="0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3096" name="Line 31"/>
              <p:cNvSpPr>
                <a:spLocks noChangeShapeType="1"/>
              </p:cNvSpPr>
              <p:nvPr/>
            </p:nvSpPr>
            <p:spPr bwMode="auto">
              <a:xfrm>
                <a:off x="528" y="2544"/>
                <a:ext cx="15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a-ES"/>
              </a:p>
            </p:txBody>
          </p:sp>
        </p:grpSp>
        <p:sp>
          <p:nvSpPr>
            <p:cNvPr id="3090" name="Text Box 32"/>
            <p:cNvSpPr txBox="1">
              <a:spLocks noChangeArrowheads="1"/>
            </p:cNvSpPr>
            <p:nvPr/>
          </p:nvSpPr>
          <p:spPr bwMode="auto">
            <a:xfrm>
              <a:off x="384" y="2495"/>
              <a:ext cx="288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/>
                <a:t>0</a:t>
              </a:r>
            </a:p>
          </p:txBody>
        </p:sp>
        <p:sp>
          <p:nvSpPr>
            <p:cNvPr id="3091" name="Text Box 33"/>
            <p:cNvSpPr txBox="1">
              <a:spLocks noChangeArrowheads="1"/>
            </p:cNvSpPr>
            <p:nvPr/>
          </p:nvSpPr>
          <p:spPr bwMode="auto">
            <a:xfrm>
              <a:off x="2064" y="2544"/>
              <a:ext cx="480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/>
                <a:t>L</a:t>
              </a:r>
              <a:r>
                <a:rPr lang="es-ES" baseline="-25000"/>
                <a:t>t</a:t>
              </a:r>
            </a:p>
          </p:txBody>
        </p:sp>
        <p:sp>
          <p:nvSpPr>
            <p:cNvPr id="3092" name="Text Box 34"/>
            <p:cNvSpPr txBox="1">
              <a:spLocks noChangeArrowheads="1"/>
            </p:cNvSpPr>
            <p:nvPr/>
          </p:nvSpPr>
          <p:spPr bwMode="auto">
            <a:xfrm>
              <a:off x="288" y="1152"/>
              <a:ext cx="432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>
                  <a:sym typeface="Symbol" pitchFamily="18" charset="2"/>
                </a:rPr>
                <a:t></a:t>
              </a:r>
            </a:p>
          </p:txBody>
        </p:sp>
        <p:sp>
          <p:nvSpPr>
            <p:cNvPr id="3093" name="Text Box 35"/>
            <p:cNvSpPr txBox="1">
              <a:spLocks noChangeArrowheads="1"/>
            </p:cNvSpPr>
            <p:nvPr/>
          </p:nvSpPr>
          <p:spPr bwMode="auto">
            <a:xfrm>
              <a:off x="2112" y="1152"/>
              <a:ext cx="432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>
                  <a:sym typeface="Symbol" pitchFamily="18" charset="2"/>
                </a:rPr>
                <a:t></a:t>
              </a:r>
            </a:p>
          </p:txBody>
        </p:sp>
      </p:grpSp>
      <p:grpSp>
        <p:nvGrpSpPr>
          <p:cNvPr id="3085" name="Group 37"/>
          <p:cNvGrpSpPr>
            <a:grpSpLocks/>
          </p:cNvGrpSpPr>
          <p:nvPr/>
        </p:nvGrpSpPr>
        <p:grpSpPr bwMode="auto">
          <a:xfrm>
            <a:off x="3962400" y="5867400"/>
            <a:ext cx="4114800" cy="762000"/>
            <a:chOff x="2880" y="3360"/>
            <a:chExt cx="2256" cy="432"/>
          </a:xfrm>
        </p:grpSpPr>
        <p:graphicFrame>
          <p:nvGraphicFramePr>
            <p:cNvPr id="3079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8926556"/>
                </p:ext>
              </p:extLst>
            </p:nvPr>
          </p:nvGraphicFramePr>
          <p:xfrm>
            <a:off x="3038" y="3462"/>
            <a:ext cx="1910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4" name="Ecuación" r:id="rId12" imgW="1815840" imgH="228600" progId="Equation.3">
                    <p:embed/>
                  </p:oleObj>
                </mc:Choice>
                <mc:Fallback>
                  <p:oleObj name="Ecuación" r:id="rId12" imgW="1815840" imgH="228600" progId="Equation.3">
                    <p:embed/>
                    <p:pic>
                      <p:nvPicPr>
                        <p:cNvPr id="0" name="Picture 18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8" y="3462"/>
                          <a:ext cx="1910" cy="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7" name="Rectangle 39"/>
            <p:cNvSpPr>
              <a:spLocks noChangeArrowheads="1"/>
            </p:cNvSpPr>
            <p:nvPr/>
          </p:nvSpPr>
          <p:spPr bwMode="auto">
            <a:xfrm>
              <a:off x="2880" y="3360"/>
              <a:ext cx="2256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aphicFrame>
        <p:nvGraphicFramePr>
          <p:cNvPr id="3076" name="Object 42"/>
          <p:cNvGraphicFramePr>
            <a:graphicFrameLocks noChangeAspect="1"/>
          </p:cNvGraphicFramePr>
          <p:nvPr/>
        </p:nvGraphicFramePr>
        <p:xfrm>
          <a:off x="1400175" y="4953000"/>
          <a:ext cx="9334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5" name="Equation" r:id="rId14" imgW="622030" imgH="393529" progId="Equation.3">
                  <p:embed/>
                </p:oleObj>
              </mc:Choice>
              <mc:Fallback>
                <p:oleObj name="Equation" r:id="rId14" imgW="622030" imgH="393529" progId="Equation.3">
                  <p:embed/>
                  <p:pic>
                    <p:nvPicPr>
                      <p:cNvPr id="0" name="Picture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5" y="4953000"/>
                        <a:ext cx="93345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43"/>
          <p:cNvGraphicFramePr>
            <a:graphicFrameLocks noChangeAspect="1"/>
          </p:cNvGraphicFramePr>
          <p:nvPr/>
        </p:nvGraphicFramePr>
        <p:xfrm>
          <a:off x="4646613" y="2971800"/>
          <a:ext cx="2290762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6" name="Equation" r:id="rId16" imgW="1409088" imgH="393529" progId="Equation.3">
                  <p:embed/>
                </p:oleObj>
              </mc:Choice>
              <mc:Fallback>
                <p:oleObj name="Equation" r:id="rId16" imgW="1409088" imgH="393529" progId="Equation.3">
                  <p:embed/>
                  <p:pic>
                    <p:nvPicPr>
                      <p:cNvPr id="0" name="Picture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6613" y="2971800"/>
                        <a:ext cx="2290762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6" name="Text Box 48"/>
          <p:cNvSpPr txBox="1">
            <a:spLocks noChangeArrowheads="1"/>
          </p:cNvSpPr>
          <p:nvPr/>
        </p:nvSpPr>
        <p:spPr bwMode="auto">
          <a:xfrm>
            <a:off x="3657600" y="4419600"/>
            <a:ext cx="518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s-ES"/>
              <a:t>3. Group coefficients of fwd/center/bwd 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2" name="Group 26"/>
          <p:cNvGrpSpPr>
            <a:grpSpLocks/>
          </p:cNvGrpSpPr>
          <p:nvPr/>
        </p:nvGrpSpPr>
        <p:grpSpPr bwMode="auto">
          <a:xfrm>
            <a:off x="1828800" y="4038600"/>
            <a:ext cx="6324600" cy="2682875"/>
            <a:chOff x="288" y="480"/>
            <a:chExt cx="3984" cy="1690"/>
          </a:xfrm>
        </p:grpSpPr>
        <p:graphicFrame>
          <p:nvGraphicFramePr>
            <p:cNvPr id="4101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3572420"/>
                </p:ext>
              </p:extLst>
            </p:nvPr>
          </p:nvGraphicFramePr>
          <p:xfrm>
            <a:off x="1084" y="864"/>
            <a:ext cx="3065" cy="13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5" name="Ecuación" r:id="rId4" imgW="2743200" imgH="1168200" progId="Equation.3">
                    <p:embed/>
                  </p:oleObj>
                </mc:Choice>
                <mc:Fallback>
                  <p:oleObj name="Ecuación" r:id="rId4" imgW="2743200" imgH="1168200" progId="Equation.3">
                    <p:embed/>
                    <p:pic>
                      <p:nvPicPr>
                        <p:cNvPr id="0" name="Picture 9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4" y="864"/>
                          <a:ext cx="3065" cy="13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30" name="Text Box 6"/>
            <p:cNvSpPr txBox="1">
              <a:spLocks noChangeArrowheads="1"/>
            </p:cNvSpPr>
            <p:nvPr/>
          </p:nvSpPr>
          <p:spPr bwMode="auto">
            <a:xfrm>
              <a:off x="288" y="480"/>
              <a:ext cx="39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/>
                <a:t>We now have a standard diagonalization problem (dim n-2):</a:t>
              </a:r>
              <a:endParaRPr lang="es-ES"/>
            </a:p>
          </p:txBody>
        </p:sp>
      </p:grp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52400" y="18288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Trivial eqs: </a:t>
            </a:r>
            <a:r>
              <a:rPr lang="es-ES_tradnl" i="1"/>
              <a:t>f</a:t>
            </a:r>
            <a:r>
              <a:rPr lang="es-ES_tradnl" i="1" baseline="-25000"/>
              <a:t>1</a:t>
            </a:r>
            <a:r>
              <a:rPr lang="es-ES_tradnl"/>
              <a:t> = 0, </a:t>
            </a:r>
            <a:r>
              <a:rPr lang="es-ES_tradnl" i="1"/>
              <a:t>f</a:t>
            </a:r>
            <a:r>
              <a:rPr lang="es-ES_tradnl" i="1" baseline="-25000"/>
              <a:t>n</a:t>
            </a:r>
            <a:r>
              <a:rPr lang="es-ES_tradnl"/>
              <a:t> = 0.</a:t>
            </a:r>
            <a:endParaRPr lang="es-ES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28600" y="3581400"/>
            <a:ext cx="487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Matriz (n-2) x (n-2) - sparse</a:t>
            </a:r>
            <a:endParaRPr lang="es-E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52400" y="2286000"/>
            <a:ext cx="662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Extreme eqs:</a:t>
            </a:r>
            <a:endParaRPr lang="es-ES"/>
          </a:p>
        </p:txBody>
      </p:sp>
      <p:sp>
        <p:nvSpPr>
          <p:cNvPr id="4108" name="Line 25"/>
          <p:cNvSpPr>
            <a:spLocks noChangeShapeType="1"/>
          </p:cNvSpPr>
          <p:nvPr/>
        </p:nvSpPr>
        <p:spPr bwMode="auto">
          <a:xfrm>
            <a:off x="2895600" y="2438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a-ES"/>
          </a:p>
        </p:txBody>
      </p:sp>
      <p:sp>
        <p:nvSpPr>
          <p:cNvPr id="4125" name="Rectangle 29"/>
          <p:cNvSpPr>
            <a:spLocks noChangeArrowheads="1"/>
          </p:cNvSpPr>
          <p:nvPr/>
        </p:nvSpPr>
        <p:spPr bwMode="auto">
          <a:xfrm>
            <a:off x="2514600" y="457200"/>
            <a:ext cx="41148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grpSp>
        <p:nvGrpSpPr>
          <p:cNvPr id="4110" name="Group 56"/>
          <p:cNvGrpSpPr>
            <a:grpSpLocks/>
          </p:cNvGrpSpPr>
          <p:nvPr/>
        </p:nvGrpSpPr>
        <p:grpSpPr bwMode="auto">
          <a:xfrm>
            <a:off x="5867400" y="1524000"/>
            <a:ext cx="2857500" cy="522288"/>
            <a:chOff x="-296" y="3808"/>
            <a:chExt cx="1800" cy="329"/>
          </a:xfrm>
        </p:grpSpPr>
        <p:grpSp>
          <p:nvGrpSpPr>
            <p:cNvPr id="4111" name="Group 32"/>
            <p:cNvGrpSpPr>
              <a:grpSpLocks/>
            </p:cNvGrpSpPr>
            <p:nvPr/>
          </p:nvGrpSpPr>
          <p:grpSpPr bwMode="auto">
            <a:xfrm>
              <a:off x="-160" y="3808"/>
              <a:ext cx="1444" cy="125"/>
              <a:chOff x="576" y="1824"/>
              <a:chExt cx="2832" cy="144"/>
            </a:xfrm>
          </p:grpSpPr>
          <p:sp>
            <p:nvSpPr>
              <p:cNvPr id="4115" name="Line 33"/>
              <p:cNvSpPr>
                <a:spLocks noChangeShapeType="1"/>
              </p:cNvSpPr>
              <p:nvPr/>
            </p:nvSpPr>
            <p:spPr bwMode="auto">
              <a:xfrm>
                <a:off x="576" y="1920"/>
                <a:ext cx="28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4116" name="Line 34"/>
              <p:cNvSpPr>
                <a:spLocks noChangeShapeType="1"/>
              </p:cNvSpPr>
              <p:nvPr/>
            </p:nvSpPr>
            <p:spPr bwMode="auto">
              <a:xfrm>
                <a:off x="576" y="182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4117" name="Line 35"/>
              <p:cNvSpPr>
                <a:spLocks noChangeShapeType="1"/>
              </p:cNvSpPr>
              <p:nvPr/>
            </p:nvSpPr>
            <p:spPr bwMode="auto">
              <a:xfrm>
                <a:off x="1536" y="182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4118" name="Line 36"/>
              <p:cNvSpPr>
                <a:spLocks noChangeShapeType="1"/>
              </p:cNvSpPr>
              <p:nvPr/>
            </p:nvSpPr>
            <p:spPr bwMode="auto">
              <a:xfrm>
                <a:off x="864" y="182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4119" name="Line 37"/>
              <p:cNvSpPr>
                <a:spLocks noChangeShapeType="1"/>
              </p:cNvSpPr>
              <p:nvPr/>
            </p:nvSpPr>
            <p:spPr bwMode="auto">
              <a:xfrm>
                <a:off x="1200" y="182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4120" name="Line 38"/>
              <p:cNvSpPr>
                <a:spLocks noChangeShapeType="1"/>
              </p:cNvSpPr>
              <p:nvPr/>
            </p:nvSpPr>
            <p:spPr bwMode="auto">
              <a:xfrm>
                <a:off x="2640" y="182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4121" name="Line 39"/>
              <p:cNvSpPr>
                <a:spLocks noChangeShapeType="1"/>
              </p:cNvSpPr>
              <p:nvPr/>
            </p:nvSpPr>
            <p:spPr bwMode="auto">
              <a:xfrm>
                <a:off x="1920" y="182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4122" name="Line 40"/>
              <p:cNvSpPr>
                <a:spLocks noChangeShapeType="1"/>
              </p:cNvSpPr>
              <p:nvPr/>
            </p:nvSpPr>
            <p:spPr bwMode="auto">
              <a:xfrm>
                <a:off x="3408" y="182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4123" name="Line 41"/>
              <p:cNvSpPr>
                <a:spLocks noChangeShapeType="1"/>
              </p:cNvSpPr>
              <p:nvPr/>
            </p:nvSpPr>
            <p:spPr bwMode="auto">
              <a:xfrm>
                <a:off x="2256" y="182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4124" name="Line 42"/>
              <p:cNvSpPr>
                <a:spLocks noChangeShapeType="1"/>
              </p:cNvSpPr>
              <p:nvPr/>
            </p:nvSpPr>
            <p:spPr bwMode="auto">
              <a:xfrm>
                <a:off x="3024" y="182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a-ES"/>
              </a:p>
            </p:txBody>
          </p:sp>
        </p:grpSp>
        <p:sp>
          <p:nvSpPr>
            <p:cNvPr id="4112" name="Text Box 43"/>
            <p:cNvSpPr txBox="1">
              <a:spLocks noChangeArrowheads="1"/>
            </p:cNvSpPr>
            <p:nvPr/>
          </p:nvSpPr>
          <p:spPr bwMode="auto">
            <a:xfrm>
              <a:off x="-296" y="3933"/>
              <a:ext cx="3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400"/>
                <a:t>i=1</a:t>
              </a:r>
            </a:p>
          </p:txBody>
        </p:sp>
        <p:sp>
          <p:nvSpPr>
            <p:cNvPr id="4113" name="Text Box 44"/>
            <p:cNvSpPr txBox="1">
              <a:spLocks noChangeArrowheads="1"/>
            </p:cNvSpPr>
            <p:nvPr/>
          </p:nvSpPr>
          <p:spPr bwMode="auto">
            <a:xfrm>
              <a:off x="1153" y="3900"/>
              <a:ext cx="3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400"/>
                <a:t>i=n</a:t>
              </a:r>
            </a:p>
          </p:txBody>
        </p:sp>
        <p:sp>
          <p:nvSpPr>
            <p:cNvPr id="4114" name="Text Box 45"/>
            <p:cNvSpPr txBox="1">
              <a:spLocks noChangeArrowheads="1"/>
            </p:cNvSpPr>
            <p:nvPr/>
          </p:nvSpPr>
          <p:spPr bwMode="auto">
            <a:xfrm>
              <a:off x="-120" y="3945"/>
              <a:ext cx="3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400"/>
                <a:t>i=2</a:t>
              </a:r>
            </a:p>
          </p:txBody>
        </p:sp>
      </p:grpSp>
      <p:graphicFrame>
        <p:nvGraphicFramePr>
          <p:cNvPr id="35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026228"/>
              </p:ext>
            </p:extLst>
          </p:nvPr>
        </p:nvGraphicFramePr>
        <p:xfrm>
          <a:off x="2811463" y="611188"/>
          <a:ext cx="34988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6" name="Ecuación" r:id="rId6" imgW="1815840" imgH="228600" progId="Equation.3">
                  <p:embed/>
                </p:oleObj>
              </mc:Choice>
              <mc:Fallback>
                <p:oleObj name="Ecuación" r:id="rId6" imgW="1815840" imgH="228600" progId="Equation.3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1463" y="611188"/>
                        <a:ext cx="3498850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" name="Grupo 35"/>
          <p:cNvGrpSpPr/>
          <p:nvPr/>
        </p:nvGrpSpPr>
        <p:grpSpPr>
          <a:xfrm>
            <a:off x="3282950" y="2225676"/>
            <a:ext cx="4441825" cy="1431924"/>
            <a:chOff x="433577" y="1029046"/>
            <a:chExt cx="3765774" cy="1359486"/>
          </a:xfrm>
        </p:grpSpPr>
        <p:graphicFrame>
          <p:nvGraphicFramePr>
            <p:cNvPr id="37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06513878"/>
                </p:ext>
              </p:extLst>
            </p:nvPr>
          </p:nvGraphicFramePr>
          <p:xfrm>
            <a:off x="433577" y="1235531"/>
            <a:ext cx="3765774" cy="9570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7" name="Ecuación" r:id="rId8" imgW="2920680" imgH="685800" progId="Equation.3">
                    <p:embed/>
                  </p:oleObj>
                </mc:Choice>
                <mc:Fallback>
                  <p:oleObj name="Ecuación" r:id="rId8" imgW="2920680" imgH="685800" progId="Equation.3">
                    <p:embed/>
                    <p:pic>
                      <p:nvPicPr>
                        <p:cNvPr id="0" name="Picture 9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3577" y="1235531"/>
                          <a:ext cx="3765774" cy="9570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Line 19"/>
            <p:cNvSpPr>
              <a:spLocks noChangeShapeType="1"/>
            </p:cNvSpPr>
            <p:nvPr/>
          </p:nvSpPr>
          <p:spPr bwMode="auto">
            <a:xfrm flipV="1">
              <a:off x="1686634" y="1195752"/>
              <a:ext cx="336987" cy="3998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39" name="Text Box 22"/>
            <p:cNvSpPr txBox="1">
              <a:spLocks noChangeArrowheads="1"/>
            </p:cNvSpPr>
            <p:nvPr/>
          </p:nvSpPr>
          <p:spPr bwMode="auto">
            <a:xfrm>
              <a:off x="1964470" y="1029046"/>
              <a:ext cx="35169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200" dirty="0"/>
                <a:t>0</a:t>
              </a:r>
              <a:endParaRPr lang="es-ES" sz="1200" dirty="0"/>
            </a:p>
          </p:txBody>
        </p:sp>
        <p:sp>
          <p:nvSpPr>
            <p:cNvPr id="40" name="Line 19"/>
            <p:cNvSpPr>
              <a:spLocks noChangeShapeType="1"/>
            </p:cNvSpPr>
            <p:nvPr/>
          </p:nvSpPr>
          <p:spPr bwMode="auto">
            <a:xfrm>
              <a:off x="3310814" y="1915708"/>
              <a:ext cx="336987" cy="30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41" name="Text Box 22"/>
            <p:cNvSpPr txBox="1">
              <a:spLocks noChangeArrowheads="1"/>
            </p:cNvSpPr>
            <p:nvPr/>
          </p:nvSpPr>
          <p:spPr bwMode="auto">
            <a:xfrm>
              <a:off x="3568563" y="2111533"/>
              <a:ext cx="35169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200" dirty="0"/>
                <a:t>0</a:t>
              </a:r>
              <a:endParaRPr lang="es-ES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609600"/>
            <a:ext cx="8580329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200400"/>
            <a:ext cx="5734419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6934200" cy="279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3962399"/>
            <a:ext cx="2475528" cy="1820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533400"/>
            <a:ext cx="3624261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962399"/>
            <a:ext cx="6048375" cy="1571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257130"/>
              </p:ext>
            </p:extLst>
          </p:nvPr>
        </p:nvGraphicFramePr>
        <p:xfrm>
          <a:off x="6324600" y="4071938"/>
          <a:ext cx="1524000" cy="2209802"/>
        </p:xfrm>
        <a:graphic>
          <a:graphicData uri="http://schemas.openxmlformats.org/drawingml/2006/table">
            <a:tbl>
              <a:tblPr firstRow="1" firstCol="1" bandRow="1"/>
              <a:tblGrid>
                <a:gridCol w="533400">
                  <a:extLst>
                    <a:ext uri="{9D8B030D-6E8A-4147-A177-3AD203B41FA5}">
                      <a16:colId xmlns:a16="http://schemas.microsoft.com/office/drawing/2014/main" val="286978001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5226166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830313832"/>
                    </a:ext>
                  </a:extLst>
                </a:gridCol>
              </a:tblGrid>
              <a:tr h="315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>
                          <a:effectLst/>
                          <a:latin typeface="Symbol" panose="05050102010706020507" pitchFamily="18" charset="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a-ES" sz="1400" i="1" baseline="-25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a-ES" sz="1400" i="1" baseline="-25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277064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 smtClean="0">
                          <a:effectLst/>
                          <a:latin typeface="Symbol" panose="05050102010706020507" pitchFamily="18" charset="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a-ES" sz="1400" i="1" baseline="-25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a-ES" sz="1400" i="1" baseline="-25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a-ES" sz="1400" i="1" baseline="-25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453928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a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a-ES" sz="1400" i="1" baseline="-25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1412819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a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a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048414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a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153128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>
                          <a:effectLst/>
                          <a:latin typeface="Symbol" panose="05050102010706020507" pitchFamily="18" charset="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a-ES" sz="1400" i="1" baseline="-25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n-2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a-ES" sz="1400" i="1" baseline="-25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n-2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a-ES" sz="1400" i="1" baseline="-25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n-2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746522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a-E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a-ES" sz="1400" i="1" baseline="-25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(n-</a:t>
                      </a:r>
                      <a:r>
                        <a:rPr lang="ca-ES" sz="1400" i="1" baseline="-25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ca-ES" sz="1400" i="1" baseline="-25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4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a-ES" sz="1400" i="1" baseline="-25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n-</a:t>
                      </a:r>
                      <a:r>
                        <a:rPr lang="ca-ES" sz="1400" i="1" baseline="-25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ca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4269089"/>
                  </a:ext>
                </a:extLst>
              </a:tr>
            </a:tbl>
          </a:graphicData>
        </a:graphic>
      </p:graphicFrame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430" y="497432"/>
            <a:ext cx="4405368" cy="3505200"/>
          </a:xfrm>
          <a:prstGeom prst="rect">
            <a:avLst/>
          </a:prstGeom>
        </p:spPr>
      </p:pic>
      <p:graphicFrame>
        <p:nvGraphicFramePr>
          <p:cNvPr id="16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936191"/>
              </p:ext>
            </p:extLst>
          </p:nvPr>
        </p:nvGraphicFramePr>
        <p:xfrm>
          <a:off x="5745416" y="762000"/>
          <a:ext cx="28448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Ecuación" r:id="rId4" imgW="1815840" imgH="228600" progId="Equation.3">
                  <p:embed/>
                </p:oleObj>
              </mc:Choice>
              <mc:Fallback>
                <p:oleObj name="Ecuación" r:id="rId4" imgW="1815840" imgH="22860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416" y="762000"/>
                        <a:ext cx="2844800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869392"/>
              </p:ext>
            </p:extLst>
          </p:nvPr>
        </p:nvGraphicFramePr>
        <p:xfrm>
          <a:off x="5867400" y="1676400"/>
          <a:ext cx="2643779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Ecuación" r:id="rId6" imgW="1688760" imgH="1168200" progId="Equation.3">
                  <p:embed/>
                </p:oleObj>
              </mc:Choice>
              <mc:Fallback>
                <p:oleObj name="Ecuación" r:id="rId6" imgW="1688760" imgH="116820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676400"/>
                        <a:ext cx="2643779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719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íxel">
  <a:themeElements>
    <a:clrScheme name="Pí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í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í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l'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9886</TotalTime>
  <Words>337</Words>
  <Application>Microsoft Office PowerPoint</Application>
  <PresentationFormat>Presentación en pantalla (4:3)</PresentationFormat>
  <Paragraphs>123</Paragraphs>
  <Slides>13</Slides>
  <Notes>9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3" baseType="lpstr">
      <vt:lpstr>Arial</vt:lpstr>
      <vt:lpstr>Arial Black</vt:lpstr>
      <vt:lpstr>Calibri</vt:lpstr>
      <vt:lpstr>Comic Sans MS</vt:lpstr>
      <vt:lpstr>Symbol</vt:lpstr>
      <vt:lpstr>Times New Roman</vt:lpstr>
      <vt:lpstr>Wingdings</vt:lpstr>
      <vt:lpstr>Píxel</vt:lpstr>
      <vt:lpstr>Ecuación</vt:lpstr>
      <vt:lpstr>Equation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</dc:creator>
  <cp:lastModifiedBy>Josep Hilari Planelles Fuster</cp:lastModifiedBy>
  <cp:revision>379</cp:revision>
  <cp:lastPrinted>2017-07-10T08:54:38Z</cp:lastPrinted>
  <dcterms:created xsi:type="dcterms:W3CDTF">1601-01-01T00:00:00Z</dcterms:created>
  <dcterms:modified xsi:type="dcterms:W3CDTF">2017-07-10T08:54:57Z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