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66" r:id="rId4"/>
    <p:sldId id="268" r:id="rId5"/>
    <p:sldId id="269" r:id="rId6"/>
    <p:sldId id="271" r:id="rId7"/>
    <p:sldId id="275" r:id="rId8"/>
    <p:sldId id="274" r:id="rId9"/>
    <p:sldId id="272" r:id="rId10"/>
    <p:sldId id="273" r:id="rId11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7F"/>
    <a:srgbClr val="0000CC"/>
    <a:srgbClr val="0000FF"/>
    <a:srgbClr val="E0D6EC"/>
    <a:srgbClr val="E2E2F6"/>
    <a:srgbClr val="E3D2F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8" autoAdjust="0"/>
    <p:restoredTop sz="92164" autoAdjust="0"/>
  </p:normalViewPr>
  <p:slideViewPr>
    <p:cSldViewPr>
      <p:cViewPr varScale="1">
        <p:scale>
          <a:sx n="105" d="100"/>
          <a:sy n="105" d="100"/>
        </p:scale>
        <p:origin x="18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Fare clic per modificare gli stili del testo dello schema</a:t>
            </a:r>
          </a:p>
          <a:p>
            <a:pPr lvl="1"/>
            <a:r>
              <a:rPr lang="es-ES_tradnl" noProof="0"/>
              <a:t>Secondo livello</a:t>
            </a:r>
          </a:p>
          <a:p>
            <a:pPr lvl="2"/>
            <a:r>
              <a:rPr lang="es-ES_tradnl" noProof="0"/>
              <a:t>Terzo livello</a:t>
            </a:r>
          </a:p>
          <a:p>
            <a:pPr lvl="3"/>
            <a:r>
              <a:rPr lang="es-ES_tradnl" noProof="0"/>
              <a:t>Quarto livello</a:t>
            </a:r>
          </a:p>
          <a:p>
            <a:pPr lvl="4"/>
            <a:r>
              <a:rPr lang="es-ES_tradnl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F9008-5B75-401C-940C-D0B6984CFB4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311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C5E033-ECD3-4568-BE90-770F77E0A823}" type="slidenum">
              <a:rPr lang="es-ES_tradnl" smtClean="0"/>
              <a:pPr eaLnBrk="1" hangingPunct="1"/>
              <a:t>1</a:t>
            </a:fld>
            <a:endParaRPr lang="es-ES_tradnl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2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3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3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2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4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46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5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00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6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36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9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0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8B6FBAF-9DE5-4648-ACA6-5FD7F82DB4CD}" type="slidenum">
              <a:rPr lang="es-ES_tradnl" smtClean="0"/>
              <a:pPr eaLnBrk="1" hangingPunct="1"/>
              <a:t>10</a:t>
            </a:fld>
            <a:endParaRPr lang="es-ES_tradn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9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F6C8-2F83-46B7-9D63-BFB0F890ED6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549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6E50-8AEB-422C-A463-02D22FF74E3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14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A392F-2641-4E91-A47E-696CBB148ED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4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EB6CB-5F1B-4BF5-8030-14C73872D98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862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5F89-9848-43DB-9F96-89388B42049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30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0A00-7577-4354-8A14-5A69698A0F9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471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5FB7-A98E-44B3-920C-04843779DB5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142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BE3E-A5AD-4513-AE31-BCE9E96413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45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0EAF9-0474-4CBC-A2F1-06D70B68836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10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76BF-C850-4BFB-A8BA-E9BB5978A5B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003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20190-227D-49AC-9381-493AC891041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1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AD0F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Fare clic per modificare gli stili del testo dello schema</a:t>
            </a:r>
          </a:p>
          <a:p>
            <a:pPr lvl="1"/>
            <a:r>
              <a:rPr lang="es-ES_tradnl"/>
              <a:t>Secondo livello</a:t>
            </a:r>
          </a:p>
          <a:p>
            <a:pPr lvl="2"/>
            <a:r>
              <a:rPr lang="es-ES_tradnl"/>
              <a:t>Terzo livello</a:t>
            </a:r>
          </a:p>
          <a:p>
            <a:pPr lvl="3"/>
            <a:r>
              <a:rPr lang="es-ES_tradnl"/>
              <a:t>Quarto livello</a:t>
            </a:r>
          </a:p>
          <a:p>
            <a:pPr lvl="4"/>
            <a:r>
              <a:rPr lang="es-ES_tradnl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B0DAE4-385C-49DB-B524-89D199FCEC7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970218" y="3140968"/>
            <a:ext cx="3168352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a-ES" sz="2800" b="1" dirty="0">
                <a:solidFill>
                  <a:srgbClr val="000099"/>
                </a:solidFill>
                <a:latin typeface="Comic Sans MS" pitchFamily="66" charset="0"/>
              </a:rPr>
              <a:t>Tema 1. Gasos</a:t>
            </a:r>
            <a:r>
              <a:rPr lang="ca-ES" sz="3200" dirty="0">
                <a:solidFill>
                  <a:schemeClr val="tx2"/>
                </a:solidFill>
                <a:latin typeface="Times New Roman" pitchFamily="18" charset="0"/>
              </a:rPr>
              <a:t>			</a:t>
            </a:r>
            <a:endParaRPr lang="ca-ES" sz="24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169150" y="5661248"/>
            <a:ext cx="19748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2400" dirty="0">
                <a:solidFill>
                  <a:schemeClr val="tx2"/>
                </a:solidFill>
                <a:latin typeface="Times New Roman" pitchFamily="18" charset="0"/>
              </a:rPr>
              <a:t>J. Planelles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037098B4-AC74-DA0F-A670-B6C49792ECA4}"/>
              </a:ext>
            </a:extLst>
          </p:cNvPr>
          <p:cNvSpPr txBox="1"/>
          <p:nvPr/>
        </p:nvSpPr>
        <p:spPr>
          <a:xfrm>
            <a:off x="683568" y="3326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Mescla de gasos reals</a:t>
            </a:r>
            <a:endParaRPr lang="ca-ES" dirty="0"/>
          </a:p>
        </p:txBody>
      </p:sp>
      <p:sp>
        <p:nvSpPr>
          <p:cNvPr id="4" name="QuadreDeText 3">
            <a:extLst>
              <a:ext uri="{FF2B5EF4-FFF2-40B4-BE49-F238E27FC236}">
                <a16:creationId xmlns:a16="http://schemas.microsoft.com/office/drawing/2014/main" id="{07C0F6E9-13AD-D085-9BE8-66384FFE4B5C}"/>
              </a:ext>
            </a:extLst>
          </p:cNvPr>
          <p:cNvSpPr txBox="1"/>
          <p:nvPr/>
        </p:nvSpPr>
        <p:spPr>
          <a:xfrm>
            <a:off x="707239" y="175057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generalitzem la llei de Dalton </a:t>
            </a:r>
            <a:endParaRPr lang="ca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QuadreDeText 9">
                <a:extLst>
                  <a:ext uri="{FF2B5EF4-FFF2-40B4-BE49-F238E27FC236}">
                    <a16:creationId xmlns:a16="http://schemas.microsoft.com/office/drawing/2014/main" id="{E6564A07-C980-8AC5-BC88-FD3ECA0EC77F}"/>
                  </a:ext>
                </a:extLst>
              </p:cNvPr>
              <p:cNvSpPr txBox="1"/>
              <p:nvPr/>
            </p:nvSpPr>
            <p:spPr>
              <a:xfrm>
                <a:off x="3860295" y="1552954"/>
                <a:ext cx="2555776" cy="764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a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a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e>
                      </m:acc>
                      <m:r>
                        <a:rPr lang="ca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ca-E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a-E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ca-E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ca-E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a-E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i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ca-ES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ca-E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ca-E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10" name="QuadreDeText 9">
                <a:extLst>
                  <a:ext uri="{FF2B5EF4-FFF2-40B4-BE49-F238E27FC236}">
                    <a16:creationId xmlns:a16="http://schemas.microsoft.com/office/drawing/2014/main" id="{E6564A07-C980-8AC5-BC88-FD3ECA0EC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295" y="1552954"/>
                <a:ext cx="2555776" cy="764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QuadreDeText 11">
            <a:extLst>
              <a:ext uri="{FF2B5EF4-FFF2-40B4-BE49-F238E27FC236}">
                <a16:creationId xmlns:a16="http://schemas.microsoft.com/office/drawing/2014/main" id="{A485603B-4229-95BE-1731-665B1E6C8D88}"/>
              </a:ext>
            </a:extLst>
          </p:cNvPr>
          <p:cNvSpPr txBox="1"/>
          <p:nvPr/>
        </p:nvSpPr>
        <p:spPr>
          <a:xfrm>
            <a:off x="566183" y="3429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generalitzem la llei d’Amagat</a:t>
            </a:r>
            <a:endParaRPr lang="ca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QuadreDeText 16">
                <a:extLst>
                  <a:ext uri="{FF2B5EF4-FFF2-40B4-BE49-F238E27FC236}">
                    <a16:creationId xmlns:a16="http://schemas.microsoft.com/office/drawing/2014/main" id="{6E1A924F-5F18-69AF-99F6-6C8DAEF79870}"/>
                  </a:ext>
                </a:extLst>
              </p:cNvPr>
              <p:cNvSpPr txBox="1"/>
              <p:nvPr/>
            </p:nvSpPr>
            <p:spPr>
              <a:xfrm>
                <a:off x="3356992" y="315593"/>
                <a:ext cx="243001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ca-ES" i="1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17" name="QuadreDeText 16">
                <a:extLst>
                  <a:ext uri="{FF2B5EF4-FFF2-40B4-BE49-F238E27FC236}">
                    <a16:creationId xmlns:a16="http://schemas.microsoft.com/office/drawing/2014/main" id="{6E1A924F-5F18-69AF-99F6-6C8DAEF79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992" y="315593"/>
                <a:ext cx="2430016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QuadreDeText 18">
                <a:extLst>
                  <a:ext uri="{FF2B5EF4-FFF2-40B4-BE49-F238E27FC236}">
                    <a16:creationId xmlns:a16="http://schemas.microsoft.com/office/drawing/2014/main" id="{94BFD2D6-4324-A1B1-C1AD-D8332F7ADF02}"/>
                  </a:ext>
                </a:extLst>
              </p:cNvPr>
              <p:cNvSpPr txBox="1"/>
              <p:nvPr/>
            </p:nvSpPr>
            <p:spPr>
              <a:xfrm>
                <a:off x="3203848" y="3231382"/>
                <a:ext cx="4572000" cy="764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a-ES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e>
                      </m:acc>
                      <m:r>
                        <a:rPr lang="ca-E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ca-ES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ca-E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a-E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ca-E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a-E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ca-E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ca-E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a-E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ca-E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𝑍</m:t>
                                      </m:r>
                                    </m:e>
                                    <m:sub>
                                      <m:r>
                                        <a:rPr lang="ca-E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ca-E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ca-E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ca-E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19" name="QuadreDeText 18">
                <a:extLst>
                  <a:ext uri="{FF2B5EF4-FFF2-40B4-BE49-F238E27FC236}">
                    <a16:creationId xmlns:a16="http://schemas.microsoft.com/office/drawing/2014/main" id="{94BFD2D6-4324-A1B1-C1AD-D8332F7AD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231382"/>
                <a:ext cx="4572000" cy="764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31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5" name="Text Box 72"/>
          <p:cNvSpPr txBox="1">
            <a:spLocks noChangeArrowheads="1"/>
          </p:cNvSpPr>
          <p:nvPr/>
        </p:nvSpPr>
        <p:spPr bwMode="auto">
          <a:xfrm>
            <a:off x="395536" y="156802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dirty="0"/>
              <a:t>Boyle:</a:t>
            </a: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9D3A3F69-BFD0-11FA-6D01-AD4774A77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94532"/>
            <a:ext cx="4181475" cy="1852930"/>
          </a:xfrm>
          <a:prstGeom prst="rect">
            <a:avLst/>
          </a:prstGeom>
        </p:spPr>
      </p:pic>
      <p:pic>
        <p:nvPicPr>
          <p:cNvPr id="3" name="Imatge 2">
            <a:extLst>
              <a:ext uri="{FF2B5EF4-FFF2-40B4-BE49-F238E27FC236}">
                <a16:creationId xmlns:a16="http://schemas.microsoft.com/office/drawing/2014/main" id="{029306A8-8E4B-6E1F-C063-1C27C45210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2132647"/>
            <a:ext cx="5743575" cy="2592705"/>
          </a:xfrm>
          <a:prstGeom prst="rect">
            <a:avLst/>
          </a:prstGeom>
        </p:spPr>
      </p:pic>
      <p:sp>
        <p:nvSpPr>
          <p:cNvPr id="4" name="Text Box 72">
            <a:extLst>
              <a:ext uri="{FF2B5EF4-FFF2-40B4-BE49-F238E27FC236}">
                <a16:creationId xmlns:a16="http://schemas.microsoft.com/office/drawing/2014/main" id="{D0084824-BCE2-89EA-7C21-66800F614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79" y="2085192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_tradnl" dirty="0"/>
              <a:t>Gay-Lussac</a:t>
            </a:r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F36606FE-5FC5-A31F-2E39-A14E55DF44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4845307"/>
            <a:ext cx="5400040" cy="1660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QuadreDeText 6">
                <a:extLst>
                  <a:ext uri="{FF2B5EF4-FFF2-40B4-BE49-F238E27FC236}">
                    <a16:creationId xmlns:a16="http://schemas.microsoft.com/office/drawing/2014/main" id="{1DB0E87E-E00A-ECD2-84F5-C7CB755BF622}"/>
                  </a:ext>
                </a:extLst>
              </p:cNvPr>
              <p:cNvSpPr txBox="1"/>
              <p:nvPr/>
            </p:nvSpPr>
            <p:spPr>
              <a:xfrm>
                <a:off x="7799191" y="5490903"/>
                <a:ext cx="123730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a-E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𝑅𝑇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7" name="QuadreDeText 6">
                <a:extLst>
                  <a:ext uri="{FF2B5EF4-FFF2-40B4-BE49-F238E27FC236}">
                    <a16:creationId xmlns:a16="http://schemas.microsoft.com/office/drawing/2014/main" id="{1DB0E87E-E00A-ECD2-84F5-C7CB755BF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191" y="5490903"/>
                <a:ext cx="123730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4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>
            <a:extLst>
              <a:ext uri="{FF2B5EF4-FFF2-40B4-BE49-F238E27FC236}">
                <a16:creationId xmlns:a16="http://schemas.microsoft.com/office/drawing/2014/main" id="{9EE6F9FA-D3EF-5E5F-0794-E2E7C3C39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76672"/>
            <a:ext cx="7921252" cy="37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cinètica de gasos:          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 – caos – xoc elàstic – estadística</a:t>
            </a:r>
          </a:p>
        </p:txBody>
      </p:sp>
      <p:pic>
        <p:nvPicPr>
          <p:cNvPr id="7" name="Imatge 6">
            <a:extLst>
              <a:ext uri="{FF2B5EF4-FFF2-40B4-BE49-F238E27FC236}">
                <a16:creationId xmlns:a16="http://schemas.microsoft.com/office/drawing/2014/main" id="{EB1AF713-2973-0B22-C9AE-9E79202B0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860336"/>
            <a:ext cx="4104456" cy="23779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QuadreDeText 7">
                <a:extLst>
                  <a:ext uri="{FF2B5EF4-FFF2-40B4-BE49-F238E27FC236}">
                    <a16:creationId xmlns:a16="http://schemas.microsoft.com/office/drawing/2014/main" id="{0546FD68-3631-2F97-88FB-B72F0D92D81D}"/>
                  </a:ext>
                </a:extLst>
              </p:cNvPr>
              <p:cNvSpPr txBox="1"/>
              <p:nvPr/>
            </p:nvSpPr>
            <p:spPr>
              <a:xfrm>
                <a:off x="539552" y="4932430"/>
                <a:ext cx="4572000" cy="627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485900" algn="l"/>
                    <a:tab pos="53721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den>
                      </m:f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acc>
                        <m:accPr>
                          <m:chr m:val="̅"/>
                          <m:ctrlP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ca-E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ca-E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a-E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ca-E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a-E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ca-ES" sz="1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ca-E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barPr>
                        <m:e>
                          <m:sSup>
                            <m:sSupPr>
                              <m:ctrlPr>
                                <a:rPr lang="ca-E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a-ES" sz="1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ar>
                    </m:oMath>
                  </m:oMathPara>
                </a14:m>
                <a:endParaRPr lang="ca-E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QuadreDeText 7">
                <a:extLst>
                  <a:ext uri="{FF2B5EF4-FFF2-40B4-BE49-F238E27FC236}">
                    <a16:creationId xmlns:a16="http://schemas.microsoft.com/office/drawing/2014/main" id="{0546FD68-3631-2F97-88FB-B72F0D92D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32430"/>
                <a:ext cx="4572000" cy="627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QuadreDeText 2">
                <a:extLst>
                  <a:ext uri="{FF2B5EF4-FFF2-40B4-BE49-F238E27FC236}">
                    <a16:creationId xmlns:a16="http://schemas.microsoft.com/office/drawing/2014/main" id="{52DF523A-2E8D-1866-4C2C-B065EA5BECF2}"/>
                  </a:ext>
                </a:extLst>
              </p:cNvPr>
              <p:cNvSpPr txBox="1"/>
              <p:nvPr/>
            </p:nvSpPr>
            <p:spPr>
              <a:xfrm>
                <a:off x="5436096" y="4797152"/>
                <a:ext cx="989856" cy="679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2</m:t>
                          </m:r>
                          <m:bar>
                            <m:barPr>
                              <m:pos m:val="top"/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ca-E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a-E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a-E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bar>
                        </m:num>
                        <m:den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" name="QuadreDeText 2">
                <a:extLst>
                  <a:ext uri="{FF2B5EF4-FFF2-40B4-BE49-F238E27FC236}">
                    <a16:creationId xmlns:a16="http://schemas.microsoft.com/office/drawing/2014/main" id="{52DF523A-2E8D-1866-4C2C-B065EA5BE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797152"/>
                <a:ext cx="989856" cy="6797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02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E160758E-2DB2-7568-69B6-94D962A63001}"/>
              </a:ext>
            </a:extLst>
          </p:cNvPr>
          <p:cNvSpPr txBox="1"/>
          <p:nvPr/>
        </p:nvSpPr>
        <p:spPr>
          <a:xfrm>
            <a:off x="395536" y="40466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gas quàntic: energia i temperatura </a:t>
            </a:r>
            <a:endParaRPr lang="ca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QuadreDeText 4">
                <a:extLst>
                  <a:ext uri="{FF2B5EF4-FFF2-40B4-BE49-F238E27FC236}">
                    <a16:creationId xmlns:a16="http://schemas.microsoft.com/office/drawing/2014/main" id="{195731BE-B763-8F3C-327C-30EBDEBC338E}"/>
                  </a:ext>
                </a:extLst>
              </p:cNvPr>
              <p:cNvSpPr txBox="1"/>
              <p:nvPr/>
            </p:nvSpPr>
            <p:spPr>
              <a:xfrm>
                <a:off x="4788024" y="280174"/>
                <a:ext cx="917848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5" name="QuadreDeText 4">
                <a:extLst>
                  <a:ext uri="{FF2B5EF4-FFF2-40B4-BE49-F238E27FC236}">
                    <a16:creationId xmlns:a16="http://schemas.microsoft.com/office/drawing/2014/main" id="{195731BE-B763-8F3C-327C-30EBDEBC3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80174"/>
                <a:ext cx="917848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QuadreDeText 10">
                <a:extLst>
                  <a:ext uri="{FF2B5EF4-FFF2-40B4-BE49-F238E27FC236}">
                    <a16:creationId xmlns:a16="http://schemas.microsoft.com/office/drawing/2014/main" id="{85852A99-61BA-98FC-B82D-6D40E16F1A8E}"/>
                  </a:ext>
                </a:extLst>
              </p:cNvPr>
              <p:cNvSpPr txBox="1"/>
              <p:nvPr/>
            </p:nvSpPr>
            <p:spPr>
              <a:xfrm>
                <a:off x="5711978" y="2420888"/>
                <a:ext cx="1709936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ca-E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ca-E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ca-E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11" name="QuadreDeText 10">
                <a:extLst>
                  <a:ext uri="{FF2B5EF4-FFF2-40B4-BE49-F238E27FC236}">
                    <a16:creationId xmlns:a16="http://schemas.microsoft.com/office/drawing/2014/main" id="{85852A99-61BA-98FC-B82D-6D40E16F1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978" y="2420888"/>
                <a:ext cx="1709936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tge 11">
            <a:extLst>
              <a:ext uri="{FF2B5EF4-FFF2-40B4-BE49-F238E27FC236}">
                <a16:creationId xmlns:a16="http://schemas.microsoft.com/office/drawing/2014/main" id="{6B1A9257-8786-45F8-596C-AD62A73C93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268760"/>
            <a:ext cx="3107901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31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037098B4-AC74-DA0F-A670-B6C49792ECA4}"/>
              </a:ext>
            </a:extLst>
          </p:cNvPr>
          <p:cNvSpPr txBox="1"/>
          <p:nvPr/>
        </p:nvSpPr>
        <p:spPr>
          <a:xfrm>
            <a:off x="683568" y="3326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gas Real</a:t>
            </a:r>
            <a:endParaRPr lang="ca-ES" dirty="0"/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95CE5228-43A8-411B-2BD2-0D29CE1A2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73624"/>
            <a:ext cx="3067050" cy="2109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5E780B7B-E016-ABDB-8A59-C98025B61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3284984"/>
            <a:ext cx="3162300" cy="25730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QuadreDeText 6">
                <a:extLst>
                  <a:ext uri="{FF2B5EF4-FFF2-40B4-BE49-F238E27FC236}">
                    <a16:creationId xmlns:a16="http://schemas.microsoft.com/office/drawing/2014/main" id="{B898A5AF-4BBB-D156-BEA4-E8B10D072CE8}"/>
                  </a:ext>
                </a:extLst>
              </p:cNvPr>
              <p:cNvSpPr txBox="1"/>
              <p:nvPr/>
            </p:nvSpPr>
            <p:spPr>
              <a:xfrm>
                <a:off x="611560" y="4149080"/>
                <a:ext cx="1637928" cy="567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sSup>
                            <m:sSup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a-E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7" name="QuadreDeText 6">
                <a:extLst>
                  <a:ext uri="{FF2B5EF4-FFF2-40B4-BE49-F238E27FC236}">
                    <a16:creationId xmlns:a16="http://schemas.microsoft.com/office/drawing/2014/main" id="{B898A5AF-4BBB-D156-BEA4-E8B10D072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9080"/>
                <a:ext cx="1637928" cy="5672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07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037098B4-AC74-DA0F-A670-B6C49792ECA4}"/>
              </a:ext>
            </a:extLst>
          </p:cNvPr>
          <p:cNvSpPr txBox="1"/>
          <p:nvPr/>
        </p:nvSpPr>
        <p:spPr>
          <a:xfrm>
            <a:off x="683568" y="3326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Van der </a:t>
            </a:r>
            <a:r>
              <a:rPr lang="ca-E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Waals</a:t>
            </a:r>
            <a:r>
              <a:rPr lang="ca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a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QuadreDeText 3">
                <a:extLst>
                  <a:ext uri="{FF2B5EF4-FFF2-40B4-BE49-F238E27FC236}">
                    <a16:creationId xmlns:a16="http://schemas.microsoft.com/office/drawing/2014/main" id="{3D5E144D-C4D2-C984-B894-761F8D5A2029}"/>
                  </a:ext>
                </a:extLst>
              </p:cNvPr>
              <p:cNvSpPr txBox="1"/>
              <p:nvPr/>
            </p:nvSpPr>
            <p:spPr>
              <a:xfrm>
                <a:off x="2771800" y="233911"/>
                <a:ext cx="2969568" cy="5668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a-E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a-E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a-E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ca-E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ca-E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a-ES" i="1">
                          <a:latin typeface="Cambria Math" panose="02040503050406030204" pitchFamily="18" charset="0"/>
                        </a:rPr>
                        <m:t>𝑅𝑇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4" name="QuadreDeText 3">
                <a:extLst>
                  <a:ext uri="{FF2B5EF4-FFF2-40B4-BE49-F238E27FC236}">
                    <a16:creationId xmlns:a16="http://schemas.microsoft.com/office/drawing/2014/main" id="{3D5E144D-C4D2-C984-B894-761F8D5A2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33911"/>
                <a:ext cx="2969568" cy="5668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tge 4">
            <a:extLst>
              <a:ext uri="{FF2B5EF4-FFF2-40B4-BE49-F238E27FC236}">
                <a16:creationId xmlns:a16="http://schemas.microsoft.com/office/drawing/2014/main" id="{EED709E4-53F1-9C07-5046-66CE67423D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29854"/>
            <a:ext cx="4752528" cy="215400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QuadreDeText 6">
                <a:extLst>
                  <a:ext uri="{FF2B5EF4-FFF2-40B4-BE49-F238E27FC236}">
                    <a16:creationId xmlns:a16="http://schemas.microsoft.com/office/drawing/2014/main" id="{F952D3F4-230D-52E7-9F8E-E763EF1CE286}"/>
                  </a:ext>
                </a:extLst>
              </p:cNvPr>
              <p:cNvSpPr txBox="1"/>
              <p:nvPr/>
            </p:nvSpPr>
            <p:spPr>
              <a:xfrm>
                <a:off x="1287016" y="3519900"/>
                <a:ext cx="2969568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a-E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i="0"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ca-E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a-E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a-E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ca-E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d>
                        <m:dPr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ca-E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a-E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a-ES" i="0">
                          <a:latin typeface="Cambria Math" panose="02040503050406030204" pitchFamily="18" charset="0"/>
                        </a:rPr>
                        <m:t>=8</m:t>
                      </m:r>
                      <m:sSub>
                        <m:sSubPr>
                          <m:ctrlPr>
                            <a:rPr lang="ca-E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a-E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7" name="QuadreDeText 6">
                <a:extLst>
                  <a:ext uri="{FF2B5EF4-FFF2-40B4-BE49-F238E27FC236}">
                    <a16:creationId xmlns:a16="http://schemas.microsoft.com/office/drawing/2014/main" id="{F952D3F4-230D-52E7-9F8E-E763EF1CE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016" y="3519900"/>
                <a:ext cx="2969568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tge 7">
            <a:extLst>
              <a:ext uri="{FF2B5EF4-FFF2-40B4-BE49-F238E27FC236}">
                <a16:creationId xmlns:a16="http://schemas.microsoft.com/office/drawing/2014/main" id="{DA538B80-E47A-E07E-2DCD-76CF56F345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3338604"/>
            <a:ext cx="3657600" cy="2870835"/>
          </a:xfrm>
          <a:prstGeom prst="rect">
            <a:avLst/>
          </a:prstGeom>
        </p:spPr>
      </p:pic>
      <p:sp>
        <p:nvSpPr>
          <p:cNvPr id="10" name="QuadreDeText 9">
            <a:extLst>
              <a:ext uri="{FF2B5EF4-FFF2-40B4-BE49-F238E27FC236}">
                <a16:creationId xmlns:a16="http://schemas.microsoft.com/office/drawing/2014/main" id="{CDA69933-57C2-067B-2B4C-A481BAC78823}"/>
              </a:ext>
            </a:extLst>
          </p:cNvPr>
          <p:cNvSpPr txBox="1"/>
          <p:nvPr/>
        </p:nvSpPr>
        <p:spPr>
          <a:xfrm>
            <a:off x="1475656" y="50131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 dels estats corresponents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70401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>
            <a:extLst>
              <a:ext uri="{FF2B5EF4-FFF2-40B4-BE49-F238E27FC236}">
                <a16:creationId xmlns:a16="http://schemas.microsoft.com/office/drawing/2014/main" id="{615E4608-DF01-4D72-807D-57B55209B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60648"/>
            <a:ext cx="5868144" cy="2108315"/>
          </a:xfrm>
          <a:prstGeom prst="rect">
            <a:avLst/>
          </a:prstGeom>
        </p:spPr>
      </p:pic>
      <p:pic>
        <p:nvPicPr>
          <p:cNvPr id="3" name="Imatge 2">
            <a:extLst>
              <a:ext uri="{FF2B5EF4-FFF2-40B4-BE49-F238E27FC236}">
                <a16:creationId xmlns:a16="http://schemas.microsoft.com/office/drawing/2014/main" id="{75A7BAB4-8D20-4707-8B7F-AF68E93C9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596215"/>
            <a:ext cx="6062672" cy="1665569"/>
          </a:xfrm>
          <a:prstGeom prst="rect">
            <a:avLst/>
          </a:prstGeom>
        </p:spPr>
      </p:pic>
      <p:pic>
        <p:nvPicPr>
          <p:cNvPr id="4" name="Imatge 3">
            <a:extLst>
              <a:ext uri="{FF2B5EF4-FFF2-40B4-BE49-F238E27FC236}">
                <a16:creationId xmlns:a16="http://schemas.microsoft.com/office/drawing/2014/main" id="{F5C73DF8-AF5E-4FD5-8573-07A9F72C2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3384" y="4725144"/>
            <a:ext cx="3096344" cy="697850"/>
          </a:xfrm>
          <a:prstGeom prst="rect">
            <a:avLst/>
          </a:prstGeom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D009421A-E1C1-4730-85E0-9CA9F07A73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4800" y="5897786"/>
            <a:ext cx="2842770" cy="330016"/>
          </a:xfrm>
          <a:prstGeom prst="rect">
            <a:avLst/>
          </a:prstGeom>
        </p:spPr>
      </p:pic>
      <p:pic>
        <p:nvPicPr>
          <p:cNvPr id="7" name="Imatge 6">
            <a:extLst>
              <a:ext uri="{FF2B5EF4-FFF2-40B4-BE49-F238E27FC236}">
                <a16:creationId xmlns:a16="http://schemas.microsoft.com/office/drawing/2014/main" id="{FD2FA8C4-CDFA-4E73-89E8-FF9C529685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2160" y="5661248"/>
            <a:ext cx="2626953" cy="67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37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CCB81B8B-6945-931A-1991-DD3CB5435867}"/>
              </a:ext>
            </a:extLst>
          </p:cNvPr>
          <p:cNvSpPr txBox="1"/>
          <p:nvPr/>
        </p:nvSpPr>
        <p:spPr>
          <a:xfrm>
            <a:off x="395536" y="476672"/>
            <a:ext cx="77768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 de compressibilitat i equacions tèrmiques de gasos reals</a:t>
            </a:r>
            <a:endParaRPr lang="ca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AAB38F05-8BD0-9F2B-F20D-F4A79E16D0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980728"/>
            <a:ext cx="5629185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047269C6-0373-2128-9D99-A488FA7D20F0}"/>
              </a:ext>
            </a:extLst>
          </p:cNvPr>
          <p:cNvSpPr txBox="1"/>
          <p:nvPr/>
        </p:nvSpPr>
        <p:spPr>
          <a:xfrm>
            <a:off x="539552" y="52292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Sabem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ens demanen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lang="ca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Sabem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ens demanen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ca-ES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Sabem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ens demanen </a:t>
            </a:r>
            <a:r>
              <a:rPr lang="ca-E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a-ES" dirty="0"/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EE999E8D-DE5A-4EC0-A2D8-5302D223D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529" y="5229200"/>
            <a:ext cx="2748871" cy="92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6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QuadreDeText 2">
            <a:extLst>
              <a:ext uri="{FF2B5EF4-FFF2-40B4-BE49-F238E27FC236}">
                <a16:creationId xmlns:a16="http://schemas.microsoft.com/office/drawing/2014/main" id="{037098B4-AC74-DA0F-A670-B6C49792ECA4}"/>
              </a:ext>
            </a:extLst>
          </p:cNvPr>
          <p:cNvSpPr txBox="1"/>
          <p:nvPr/>
        </p:nvSpPr>
        <p:spPr>
          <a:xfrm>
            <a:off x="683568" y="332656"/>
            <a:ext cx="4572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300"/>
              </a:spcAft>
            </a:pP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Mescla de gasos</a:t>
            </a:r>
            <a:endParaRPr lang="ca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QuadreDeText 3">
                <a:extLst>
                  <a:ext uri="{FF2B5EF4-FFF2-40B4-BE49-F238E27FC236}">
                    <a16:creationId xmlns:a16="http://schemas.microsoft.com/office/drawing/2014/main" id="{49E8D1A1-6A19-EBF4-8831-6E3D89696BD1}"/>
                  </a:ext>
                </a:extLst>
              </p:cNvPr>
              <p:cNvSpPr txBox="1"/>
              <p:nvPr/>
            </p:nvSpPr>
            <p:spPr>
              <a:xfrm>
                <a:off x="5076056" y="167682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a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llei de Dalton: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a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ca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a-E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a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𝑅𝑇</m:t>
                    </m:r>
                  </m:oMath>
                </a14:m>
                <a:endParaRPr lang="ca-ES" dirty="0"/>
              </a:p>
            </p:txBody>
          </p:sp>
        </mc:Choice>
        <mc:Fallback xmlns="">
          <p:sp>
            <p:nvSpPr>
              <p:cNvPr id="4" name="QuadreDeText 3">
                <a:extLst>
                  <a:ext uri="{FF2B5EF4-FFF2-40B4-BE49-F238E27FC236}">
                    <a16:creationId xmlns:a16="http://schemas.microsoft.com/office/drawing/2014/main" id="{49E8D1A1-6A19-EBF4-8831-6E3D89696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676823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200" t="-8197" b="-2459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tge 4">
            <a:extLst>
              <a:ext uri="{FF2B5EF4-FFF2-40B4-BE49-F238E27FC236}">
                <a16:creationId xmlns:a16="http://schemas.microsoft.com/office/drawing/2014/main" id="{86BFB47B-C336-37BF-9C93-2EB7B0269C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80439"/>
            <a:ext cx="4388485" cy="15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tge 5">
            <a:extLst>
              <a:ext uri="{FF2B5EF4-FFF2-40B4-BE49-F238E27FC236}">
                <a16:creationId xmlns:a16="http://schemas.microsoft.com/office/drawing/2014/main" id="{BC7E442E-83FA-1228-9354-DDAABCEAA3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751" y="3014770"/>
            <a:ext cx="4709795" cy="1543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QuadreDeText 7">
                <a:extLst>
                  <a:ext uri="{FF2B5EF4-FFF2-40B4-BE49-F238E27FC236}">
                    <a16:creationId xmlns:a16="http://schemas.microsoft.com/office/drawing/2014/main" id="{4B64405D-4D9A-3BAB-0F25-43609EC5A163}"/>
                  </a:ext>
                </a:extLst>
              </p:cNvPr>
              <p:cNvSpPr txBox="1"/>
              <p:nvPr/>
            </p:nvSpPr>
            <p:spPr>
              <a:xfrm>
                <a:off x="5364088" y="3601629"/>
                <a:ext cx="482501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a-E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llei </a:t>
                </a:r>
                <a:r>
                  <a:rPr lang="ca-E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d’Amagat:  </a:t>
                </a:r>
                <a14:m>
                  <m:oMath xmlns:m="http://schemas.openxmlformats.org/officeDocument/2006/math">
                    <m:r>
                      <a:rPr lang="ca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sSub>
                      <m:sSubPr>
                        <m:ctrlPr>
                          <a:rPr lang="ca-E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a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a-E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a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a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𝑅𝑇</m:t>
                    </m:r>
                  </m:oMath>
                </a14:m>
                <a:endParaRPr lang="ca-ES" dirty="0"/>
              </a:p>
            </p:txBody>
          </p:sp>
        </mc:Choice>
        <mc:Fallback xmlns="">
          <p:sp>
            <p:nvSpPr>
              <p:cNvPr id="8" name="QuadreDeText 7">
                <a:extLst>
                  <a:ext uri="{FF2B5EF4-FFF2-40B4-BE49-F238E27FC236}">
                    <a16:creationId xmlns:a16="http://schemas.microsoft.com/office/drawing/2014/main" id="{4B64405D-4D9A-3BAB-0F25-43609EC5A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601629"/>
                <a:ext cx="4825012" cy="369332"/>
              </a:xfrm>
              <a:prstGeom prst="rect">
                <a:avLst/>
              </a:prstGeom>
              <a:blipFill>
                <a:blip r:embed="rId6"/>
                <a:stretch>
                  <a:fillRect l="-1138" t="-10000" b="-26667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0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166</Words>
  <Application>Microsoft Office PowerPoint</Application>
  <PresentationFormat>Presentació en pantalla (4:3)</PresentationFormat>
  <Paragraphs>38</Paragraphs>
  <Slides>10</Slides>
  <Notes>8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Struttura predefinita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Orxata i Gelats El Mercat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Churri</dc:creator>
  <cp:lastModifiedBy> </cp:lastModifiedBy>
  <cp:revision>180</cp:revision>
  <dcterms:created xsi:type="dcterms:W3CDTF">2012-07-05T11:12:23Z</dcterms:created>
  <dcterms:modified xsi:type="dcterms:W3CDTF">2023-09-13T17:32:03Z</dcterms:modified>
</cp:coreProperties>
</file>