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0" r:id="rId5"/>
    <p:sldId id="272" r:id="rId6"/>
    <p:sldId id="274" r:id="rId7"/>
    <p:sldId id="275" r:id="rId8"/>
    <p:sldId id="27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71B4-7E3B-454A-8BB1-9D92069E9899}" type="datetimeFigureOut">
              <a:rPr lang="ca-ES" smtClean="0"/>
              <a:pPr/>
              <a:t>08/09/2015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3" y="332656"/>
            <a:ext cx="621505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399" y="99859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In </a:t>
            </a:r>
            <a:r>
              <a:rPr lang="ca-ES" dirty="0" smtClean="0"/>
              <a:t>1828 </a:t>
            </a:r>
            <a:r>
              <a:rPr lang="en-US" dirty="0" err="1" smtClean="0"/>
              <a:t>Wöhler</a:t>
            </a:r>
            <a:r>
              <a:rPr lang="en-US" dirty="0" smtClean="0"/>
              <a:t> </a:t>
            </a:r>
            <a:r>
              <a:rPr lang="en-US" dirty="0"/>
              <a:t>excitedly reported to J. J. Berzelius, I must tell </a:t>
            </a:r>
            <a:r>
              <a:rPr lang="en-US" dirty="0" smtClean="0"/>
              <a:t>you that </a:t>
            </a:r>
            <a:r>
              <a:rPr lang="en-US" dirty="0"/>
              <a:t>I can make urea without the use of kidneys, either man or </a:t>
            </a:r>
            <a:r>
              <a:rPr lang="en-US" dirty="0" smtClean="0"/>
              <a:t>dog. </a:t>
            </a:r>
            <a:r>
              <a:rPr lang="ca-ES" dirty="0" err="1" smtClean="0"/>
              <a:t>Ammonium</a:t>
            </a:r>
            <a:r>
              <a:rPr lang="ca-ES" dirty="0" smtClean="0"/>
              <a:t> </a:t>
            </a:r>
            <a:r>
              <a:rPr lang="ca-ES" dirty="0" err="1"/>
              <a:t>cyanate</a:t>
            </a:r>
            <a:r>
              <a:rPr lang="ca-ES" dirty="0"/>
              <a:t> is </a:t>
            </a:r>
            <a:r>
              <a:rPr lang="ca-ES" dirty="0" smtClean="0"/>
              <a:t>urea!</a:t>
            </a:r>
            <a:endParaRPr lang="ca-E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312368" cy="8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7203" y="2996952"/>
            <a:ext cx="8876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Organic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compounds contain </a:t>
            </a:r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carbon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hydrogen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or carbon and hydrogen in combination with a few other types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of atoms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, such as oxygen, nitrogen, and sulfur. 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6"/>
            <a:ext cx="524938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5476582"/>
            <a:ext cx="14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Methane CH</a:t>
            </a:r>
            <a:r>
              <a:rPr lang="en-US" baseline="-25000" dirty="0" smtClean="0"/>
              <a:t>4</a:t>
            </a:r>
            <a:endParaRPr lang="ca-E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67399" y="3861048"/>
            <a:ext cx="8769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Carbon is singled out for special study because the ability of C atoms to form strong covalent bonds with one another allows them to join together into straight chains, branched chains </a:t>
            </a:r>
            <a:r>
              <a:rPr lang="ca-ES" dirty="0" err="1"/>
              <a:t>and</a:t>
            </a:r>
            <a:r>
              <a:rPr lang="ca-ES" dirty="0"/>
              <a:t> rings.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842" y="101385"/>
            <a:ext cx="1962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Hydrocarbons</a:t>
            </a:r>
            <a:endParaRPr lang="ca-ES" sz="2400" b="1" baseline="-25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01" y="425210"/>
            <a:ext cx="7105481" cy="133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609" y="1093386"/>
            <a:ext cx="14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Propane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endParaRPr lang="ca-ES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251520" y="2727407"/>
            <a:ext cx="2332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/>
              <a:t>Constitutional</a:t>
            </a:r>
            <a:r>
              <a:rPr lang="ca-ES" dirty="0"/>
              <a:t> </a:t>
            </a:r>
            <a:r>
              <a:rPr lang="ca-ES" dirty="0" err="1"/>
              <a:t>isomers</a:t>
            </a:r>
            <a:endParaRPr lang="ca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62" y="1872776"/>
            <a:ext cx="3846009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20582"/>
            <a:ext cx="2916354" cy="70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0609" y="4221088"/>
            <a:ext cx="8833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Functional Groups</a:t>
            </a:r>
            <a:r>
              <a:rPr lang="en-US" dirty="0" smtClean="0"/>
              <a:t>: Organic compounds typically contain elements in addition to carbon and</a:t>
            </a:r>
          </a:p>
          <a:p>
            <a:r>
              <a:rPr lang="en-US" dirty="0" smtClean="0"/>
              <a:t>hydrogen. These groupings of one or several atoms called  </a:t>
            </a:r>
            <a:r>
              <a:rPr lang="en-US" b="1" i="1" dirty="0" smtClean="0">
                <a:solidFill>
                  <a:srgbClr val="0070C0"/>
                </a:solidFill>
              </a:rPr>
              <a:t>functional groups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57" y="5085184"/>
            <a:ext cx="4515420" cy="154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61" y="1969947"/>
            <a:ext cx="2072356" cy="151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or recte 6"/>
          <p:cNvCxnSpPr/>
          <p:nvPr/>
        </p:nvCxnSpPr>
        <p:spPr>
          <a:xfrm flipH="1">
            <a:off x="6844620" y="1761562"/>
            <a:ext cx="357" cy="231551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recte 15"/>
          <p:cNvCxnSpPr/>
          <p:nvPr/>
        </p:nvCxnSpPr>
        <p:spPr>
          <a:xfrm flipH="1">
            <a:off x="251520" y="1761562"/>
            <a:ext cx="6593458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recte 18"/>
          <p:cNvCxnSpPr/>
          <p:nvPr/>
        </p:nvCxnSpPr>
        <p:spPr>
          <a:xfrm flipH="1">
            <a:off x="6844620" y="4077072"/>
            <a:ext cx="215930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41094" y="3594515"/>
            <a:ext cx="966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Cyclohexane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8554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70200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260648"/>
            <a:ext cx="861941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6" y="5805264"/>
            <a:ext cx="4965179" cy="78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3" y="173831"/>
            <a:ext cx="201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Stereoisomers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78" y="341976"/>
            <a:ext cx="4472161" cy="159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8617" y="854128"/>
            <a:ext cx="379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err="1" smtClean="0"/>
              <a:t>Enantiomers</a:t>
            </a:r>
            <a:r>
              <a:rPr lang="ca-ES" dirty="0" smtClean="0"/>
              <a:t> (c</a:t>
            </a:r>
            <a:r>
              <a:rPr lang="en-US" dirty="0" err="1" smtClean="0"/>
              <a:t>hiral</a:t>
            </a:r>
            <a:r>
              <a:rPr lang="en-US" dirty="0" smtClean="0"/>
              <a:t> molecules</a:t>
            </a:r>
            <a:r>
              <a:rPr lang="ca-ES" dirty="0" smtClean="0"/>
              <a:t>)</a:t>
            </a:r>
            <a:endParaRPr lang="ca-E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019653" cy="362700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8617" y="2230211"/>
            <a:ext cx="1547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/>
              <a:t>Diastereomers</a:t>
            </a:r>
            <a:endParaRPr lang="ca-ES" dirty="0"/>
          </a:p>
        </p:txBody>
      </p:sp>
      <p:pic>
        <p:nvPicPr>
          <p:cNvPr id="5126" name="Picture 6" descr="Cis-1,2-dichloroethe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22" y="2091822"/>
            <a:ext cx="861289" cy="6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ans-1,2-dichloroethe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51" y="2079801"/>
            <a:ext cx="873790" cy="6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780"/>
            <a:ext cx="4103538" cy="44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6592"/>
            <a:ext cx="606179" cy="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7937"/>
            <a:ext cx="376713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6" y="2420888"/>
            <a:ext cx="2101897" cy="130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3805875" cy="13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2" y="4149080"/>
            <a:ext cx="2124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96973"/>
            <a:ext cx="5065328" cy="10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13" y="5445224"/>
            <a:ext cx="4472944" cy="11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1" y="1916832"/>
            <a:ext cx="6768752" cy="222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9" y="4365104"/>
            <a:ext cx="7549404" cy="220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068755" cy="4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980728"/>
            <a:ext cx="8589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Aromatic hydrocarbons </a:t>
            </a:r>
            <a:r>
              <a:rPr lang="en-US" dirty="0"/>
              <a:t>have ring structures with </a:t>
            </a:r>
            <a:r>
              <a:rPr lang="en-US" i="1" dirty="0"/>
              <a:t>conjugated </a:t>
            </a:r>
            <a:r>
              <a:rPr lang="en-US" dirty="0"/>
              <a:t>bonding system (a bonding scheme among the ring atoms that consists of alternating single and double bonds</a:t>
            </a:r>
            <a:r>
              <a:rPr lang="en-US" dirty="0" smtClean="0"/>
              <a:t>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54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3" y="173831"/>
            <a:ext cx="676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Kinetic </a:t>
            </a:r>
            <a:r>
              <a:rPr lang="en-US" sz="2400" b="1" smtClean="0">
                <a:solidFill>
                  <a:srgbClr val="0070C0"/>
                </a:solidFill>
              </a:rPr>
              <a:t>and thermodynamic </a:t>
            </a:r>
            <a:r>
              <a:rPr lang="en-US" sz="2400" b="1" dirty="0" smtClean="0">
                <a:solidFill>
                  <a:srgbClr val="0070C0"/>
                </a:solidFill>
              </a:rPr>
              <a:t>control of the reactions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888432" cy="28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1340768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Thermodynamic control</a:t>
            </a:r>
            <a:r>
              <a:rPr lang="en-US" dirty="0" smtClean="0"/>
              <a:t>: the most stable product (C’) is obtained.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Kinetic control</a:t>
            </a:r>
            <a:r>
              <a:rPr lang="en-US" dirty="0" smtClean="0"/>
              <a:t>: yields the product that comes up lower barriers (C).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09120"/>
            <a:ext cx="6387758" cy="184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4581128"/>
            <a:ext cx="103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Example:</a:t>
            </a:r>
            <a:endParaRPr lang="ca-ES" dirty="0"/>
          </a:p>
        </p:txBody>
      </p:sp>
      <p:sp>
        <p:nvSpPr>
          <p:cNvPr id="3" name="Rectangle 2"/>
          <p:cNvSpPr/>
          <p:nvPr/>
        </p:nvSpPr>
        <p:spPr>
          <a:xfrm>
            <a:off x="457298" y="3095094"/>
            <a:ext cx="375466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Should we provide a lot of energy thermodynamic control is reached; 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otherwise we will have kinetic control.</a:t>
            </a:r>
            <a:endParaRPr lang="ca-E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209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l'Office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Servei d'informàtica UJI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planelle</cp:lastModifiedBy>
  <cp:revision>60</cp:revision>
  <dcterms:created xsi:type="dcterms:W3CDTF">2015-05-19T17:57:43Z</dcterms:created>
  <dcterms:modified xsi:type="dcterms:W3CDTF">2015-09-08T11:10:22Z</dcterms:modified>
</cp:coreProperties>
</file>