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2" r:id="rId3"/>
    <p:sldId id="276" r:id="rId4"/>
    <p:sldId id="293" r:id="rId5"/>
    <p:sldId id="275" r:id="rId6"/>
    <p:sldId id="257" r:id="rId7"/>
    <p:sldId id="256" r:id="rId8"/>
    <p:sldId id="258" r:id="rId9"/>
    <p:sldId id="259" r:id="rId10"/>
    <p:sldId id="262" r:id="rId11"/>
    <p:sldId id="260" r:id="rId12"/>
    <p:sldId id="261" r:id="rId13"/>
    <p:sldId id="263" r:id="rId14"/>
    <p:sldId id="264" r:id="rId15"/>
    <p:sldId id="265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301" r:id="rId28"/>
    <p:sldId id="291" r:id="rId29"/>
    <p:sldId id="300" r:id="rId30"/>
    <p:sldId id="297" r:id="rId31"/>
    <p:sldId id="298" r:id="rId32"/>
    <p:sldId id="299" r:id="rId33"/>
    <p:sldId id="290" r:id="rId34"/>
    <p:sldId id="289" r:id="rId35"/>
    <p:sldId id="287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66EBC7D-E4FE-4AA6-85C1-B2EF5AB4B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1DD7522E-2A83-4F29-9239-93C9818EF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A09C947-889B-4B86-BC14-F9A77B69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AF65012-4F4C-4A34-823C-D026A650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C29976E-F985-44D2-B201-1821767F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966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905EF4F-CD76-4F56-A858-05E2FED68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BEAB97ED-F551-449E-99AA-99D6B7569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CB327C1-0A7E-474A-BF7F-707A6E9B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12E5935-0CF3-4620-BA1A-EE0A939A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50908F93-751D-4D06-ADF4-61B4C21E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844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5F3C4D9D-508A-4501-BAAE-8268A461E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45BD0FA2-46F8-4A94-91BE-6990AFC21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6830BFA-086B-4E47-944A-6785E596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5FB9B953-ADE0-4E29-AB29-D5505236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C7D09DC-C798-418B-BDE3-DEF27C0D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908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93EB027-EB36-4AD0-9A1C-1DE94151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9638EE05-4F02-4593-AE11-DDEAEB5D3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83919C4-FF34-462B-B598-1A401F69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1A13ADF-1A6A-48C2-86FC-81726AB7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5B764740-AE31-4D28-8C1A-06908E30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536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4BB7F74-7754-4913-BA03-20F924CA5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D3E80D96-93E7-45CA-A44B-4C41C688E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071FBDD2-1767-4076-9A17-9C35CE96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B60F4D2-36A1-4AE3-9918-5FD5E377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4531846-5E78-4A1C-AE1F-8C871994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276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1ECE9DA-834B-49BD-9AD6-8181C1FD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60CF6647-4BA9-41CF-BD23-CC71FD1EB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1858E5D3-65CB-4B51-9140-3202499B5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9F7F4B0B-0A9B-4BCB-8D7B-E864B897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C6331E14-CA90-4CD0-B2F3-5C2A8B99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7A55A4E7-041B-49C0-B820-47045090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4134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822BDCE-EA52-4C3F-9C90-472AB9D1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4107AE58-14AA-43CF-B85B-427B2266A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38DA611D-C17C-4337-9478-270FBF357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EB80EC69-A988-4EA1-80F9-C1D612545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D7F5312A-60A3-4D04-8F09-C95A23C7B4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E353539B-A8FE-4A00-B2C0-7F5E0827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FA53D78F-64B8-4CC1-A47A-321E4A3E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5DB73818-19BA-496A-AD58-DA9F7918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206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FF85074-E4B1-4102-B3F3-ADBB269D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1A98149C-9A51-4F8F-B43C-08BE81DA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3D9A8ED0-DFF6-42F8-8ECF-FC2A7786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D773CB79-6428-44EE-8EC8-89EE5DBA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104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1BFA8E7A-D27F-44B9-A295-41FE668E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35B17BF7-B424-4C23-8BA0-72F93191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FDB25756-81A5-4ED5-BCC8-75B4DE2A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372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6ABBAB5-E6A8-4C05-901D-781F7B9C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A891ADE-37E8-46D4-B858-F57E5757C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4BE95C66-5D78-4801-BBD2-F71719AEB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54D5242A-7B7B-41AA-973C-B5E66BF2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BE85B9CC-0BB5-4FFD-819A-2E2DFD93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23DC8B9E-A176-4E68-AD42-C73F57EE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11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A020903-CA5C-4F8C-BAA0-CF25A4EB4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6175737E-5E1A-4DFE-9CE1-B12C3B74D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036FC5E-7759-4830-A757-7A206B9B5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817B0287-08AC-43FF-B4B8-98BF54E4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077EB492-9C65-408F-8383-12F763EB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C8C0FE6E-DD78-4C3F-ACD4-50F30651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003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651230FF-F787-4AE3-806B-43867B9E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26152192-C92B-48B4-BD03-D9242723B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9EBB6D6-05A8-49A4-8BA7-E2656666B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0CB39-7EEA-43CC-89A6-A2C56E1C1D79}" type="datetimeFigureOut">
              <a:rPr lang="es-ES" smtClean="0"/>
              <a:t>02/09/2021</a:t>
            </a:fld>
            <a:endParaRPr lang="es-ES" dirty="0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25F9CF5-EA09-4E47-8DDC-AC9B9C819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9AB22A6-6CC0-49AD-BE8F-E81868259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01DD7-0BEB-4181-95DB-B06C0765FB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48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65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7" Type="http://schemas.openxmlformats.org/officeDocument/2006/relationships/image" Target="../media/image6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89.png"/><Relationship Id="rId5" Type="http://schemas.openxmlformats.org/officeDocument/2006/relationships/image" Target="../media/image410.png"/><Relationship Id="rId10" Type="http://schemas.openxmlformats.org/officeDocument/2006/relationships/image" Target="../media/image96.png"/><Relationship Id="rId4" Type="http://schemas.openxmlformats.org/officeDocument/2006/relationships/image" Target="../media/image310.png"/><Relationship Id="rId9" Type="http://schemas.openxmlformats.org/officeDocument/2006/relationships/image" Target="../media/image8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1.png"/><Relationship Id="rId7" Type="http://schemas.openxmlformats.org/officeDocument/2006/relationships/image" Target="../media/image15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1.png"/><Relationship Id="rId4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0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12" Type="http://schemas.openxmlformats.org/officeDocument/2006/relationships/image" Target="../media/image27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93.png"/><Relationship Id="rId15" Type="http://schemas.openxmlformats.org/officeDocument/2006/relationships/image" Target="../media/image300.png"/><Relationship Id="rId10" Type="http://schemas.openxmlformats.org/officeDocument/2006/relationships/image" Target="../media/image250.png"/><Relationship Id="rId4" Type="http://schemas.openxmlformats.org/officeDocument/2006/relationships/image" Target="../media/image92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11.png"/><Relationship Id="rId3" Type="http://schemas.openxmlformats.org/officeDocument/2006/relationships/image" Target="../media/image320.png"/><Relationship Id="rId7" Type="http://schemas.openxmlformats.org/officeDocument/2006/relationships/image" Target="../media/image360.png"/><Relationship Id="rId12" Type="http://schemas.openxmlformats.org/officeDocument/2006/relationships/image" Target="../media/image400.png"/><Relationship Id="rId2" Type="http://schemas.openxmlformats.org/officeDocument/2006/relationships/image" Target="../media/image311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97.png"/><Relationship Id="rId5" Type="http://schemas.openxmlformats.org/officeDocument/2006/relationships/image" Target="../media/image340.png"/><Relationship Id="rId15" Type="http://schemas.openxmlformats.org/officeDocument/2006/relationships/image" Target="../media/image430.png"/><Relationship Id="rId10" Type="http://schemas.openxmlformats.org/officeDocument/2006/relationships/image" Target="../media/image940.png"/><Relationship Id="rId4" Type="http://schemas.openxmlformats.org/officeDocument/2006/relationships/image" Target="../media/image94.png"/><Relationship Id="rId14" Type="http://schemas.openxmlformats.org/officeDocument/2006/relationships/image" Target="../media/image4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uji.es/~planelle/APUNTS/SOLID/Chern_Berry_English.pdf" TargetMode="External"/><Relationship Id="rId2" Type="http://schemas.openxmlformats.org/officeDocument/2006/relationships/hyperlink" Target="https://www.springer.com/gp/book/9783319951584#aboutBook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550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12" Type="http://schemas.openxmlformats.org/officeDocument/2006/relationships/image" Target="../media/image540.png"/><Relationship Id="rId2" Type="http://schemas.openxmlformats.org/officeDocument/2006/relationships/image" Target="../media/image440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530.png"/><Relationship Id="rId5" Type="http://schemas.openxmlformats.org/officeDocument/2006/relationships/image" Target="../media/image470.png"/><Relationship Id="rId15" Type="http://schemas.openxmlformats.org/officeDocument/2006/relationships/image" Target="../media/image99.png"/><Relationship Id="rId10" Type="http://schemas.openxmlformats.org/officeDocument/2006/relationships/image" Target="../media/image520.png"/><Relationship Id="rId4" Type="http://schemas.openxmlformats.org/officeDocument/2006/relationships/image" Target="../media/image460.png"/><Relationship Id="rId9" Type="http://schemas.openxmlformats.org/officeDocument/2006/relationships/image" Target="../media/image511.png"/><Relationship Id="rId14" Type="http://schemas.openxmlformats.org/officeDocument/2006/relationships/image" Target="../media/image9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3.uji.es/~planelle/APUNTS/SOLID/Chern_Berry_English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emf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emf"/><Relationship Id="rId4" Type="http://schemas.openxmlformats.org/officeDocument/2006/relationships/image" Target="../media/image104.emf"/><Relationship Id="rId9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19.pn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61.png"/><Relationship Id="rId18" Type="http://schemas.openxmlformats.org/officeDocument/2006/relationships/image" Target="../media/image21.png"/><Relationship Id="rId3" Type="http://schemas.openxmlformats.org/officeDocument/2006/relationships/image" Target="../media/image610.png"/><Relationship Id="rId7" Type="http://schemas.openxmlformats.org/officeDocument/2006/relationships/image" Target="../media/image100.png"/><Relationship Id="rId12" Type="http://schemas.openxmlformats.org/officeDocument/2006/relationships/image" Target="../media/image151.png"/><Relationship Id="rId1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40.png"/><Relationship Id="rId5" Type="http://schemas.openxmlformats.org/officeDocument/2006/relationships/image" Target="../media/image17.png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20.png"/><Relationship Id="rId1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517ECF92-60DC-4071-87FE-90A45CE7EAC5}"/>
              </a:ext>
            </a:extLst>
          </p:cNvPr>
          <p:cNvSpPr txBox="1"/>
          <p:nvPr/>
        </p:nvSpPr>
        <p:spPr>
          <a:xfrm>
            <a:off x="2435397" y="3271542"/>
            <a:ext cx="786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Hamiltonians topològics: vistos des de la química       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826ABAF5-D8B7-49B0-879A-7D4C4FB5F727}"/>
              </a:ext>
            </a:extLst>
          </p:cNvPr>
          <p:cNvSpPr txBox="1"/>
          <p:nvPr/>
        </p:nvSpPr>
        <p:spPr>
          <a:xfrm>
            <a:off x="7525790" y="5386648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Josep Planelles</a:t>
            </a:r>
          </a:p>
        </p:txBody>
      </p:sp>
    </p:spTree>
    <p:extLst>
      <p:ext uri="{BB962C8B-B14F-4D97-AF65-F5344CB8AC3E}">
        <p14:creationId xmlns:p14="http://schemas.microsoft.com/office/powerpoint/2010/main" val="148274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F7761B3-781A-400F-9EA7-20DF0F0EE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69" y="604199"/>
            <a:ext cx="1066667" cy="685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5243199-B7B8-4FDB-B58E-5D15A66CEB1B}"/>
                  </a:ext>
                </a:extLst>
              </p:cNvPr>
              <p:cNvSpPr/>
              <p:nvPr/>
            </p:nvSpPr>
            <p:spPr>
              <a:xfrm>
                <a:off x="2148190" y="390203"/>
                <a:ext cx="1578766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5243199-B7B8-4FDB-B58E-5D15A66CE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190" y="390203"/>
                <a:ext cx="1578766" cy="9727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or de fletxa recta 7">
            <a:extLst>
              <a:ext uri="{FF2B5EF4-FFF2-40B4-BE49-F238E27FC236}">
                <a16:creationId xmlns:a16="http://schemas.microsoft.com/office/drawing/2014/main" id="{CB213318-C537-49EE-A020-7A81042F5A83}"/>
              </a:ext>
            </a:extLst>
          </p:cNvPr>
          <p:cNvCxnSpPr>
            <a:cxnSpLocks/>
          </p:cNvCxnSpPr>
          <p:nvPr/>
        </p:nvCxnSpPr>
        <p:spPr>
          <a:xfrm>
            <a:off x="3922588" y="926650"/>
            <a:ext cx="672514" cy="204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QuadreDeText 8">
                <a:extLst>
                  <a:ext uri="{FF2B5EF4-FFF2-40B4-BE49-F238E27FC236}">
                    <a16:creationId xmlns:a16="http://schemas.microsoft.com/office/drawing/2014/main" id="{96F07CAA-9686-4A98-9A49-191084F1EE60}"/>
                  </a:ext>
                </a:extLst>
              </p:cNvPr>
              <p:cNvSpPr txBox="1"/>
              <p:nvPr/>
            </p:nvSpPr>
            <p:spPr>
              <a:xfrm>
                <a:off x="4884576" y="719381"/>
                <a:ext cx="2738890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=0  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QuadreDeText 8">
                <a:extLst>
                  <a:ext uri="{FF2B5EF4-FFF2-40B4-BE49-F238E27FC236}">
                    <a16:creationId xmlns:a16="http://schemas.microsoft.com/office/drawing/2014/main" id="{96F07CAA-9686-4A98-9A49-191084F1E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576" y="719381"/>
                <a:ext cx="2738890" cy="414537"/>
              </a:xfrm>
              <a:prstGeom prst="rect">
                <a:avLst/>
              </a:prstGeom>
              <a:blipFill>
                <a:blip r:embed="rId4"/>
                <a:stretch>
                  <a:fillRect l="-1556" b="-735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QuadreDeText 9">
                <a:extLst>
                  <a:ext uri="{FF2B5EF4-FFF2-40B4-BE49-F238E27FC236}">
                    <a16:creationId xmlns:a16="http://schemas.microsoft.com/office/drawing/2014/main" id="{AC0F4FFE-E693-40C7-A13C-690B1536EB14}"/>
                  </a:ext>
                </a:extLst>
              </p:cNvPr>
              <p:cNvSpPr txBox="1"/>
              <p:nvPr/>
            </p:nvSpPr>
            <p:spPr>
              <a:xfrm>
                <a:off x="8458826" y="155701"/>
                <a:ext cx="1464119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QuadreDeText 9">
                <a:extLst>
                  <a:ext uri="{FF2B5EF4-FFF2-40B4-BE49-F238E27FC236}">
                    <a16:creationId xmlns:a16="http://schemas.microsoft.com/office/drawing/2014/main" id="{AC0F4FFE-E693-40C7-A13C-690B1536E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826" y="155701"/>
                <a:ext cx="1464119" cy="563680"/>
              </a:xfrm>
              <a:prstGeom prst="rect">
                <a:avLst/>
              </a:prstGeom>
              <a:blipFill>
                <a:blip r:embed="rId5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QuadreDeText 10">
                <a:extLst>
                  <a:ext uri="{FF2B5EF4-FFF2-40B4-BE49-F238E27FC236}">
                    <a16:creationId xmlns:a16="http://schemas.microsoft.com/office/drawing/2014/main" id="{143C46F3-9F20-4A01-A589-82D1B926638B}"/>
                  </a:ext>
                </a:extLst>
              </p:cNvPr>
              <p:cNvSpPr txBox="1"/>
              <p:nvPr/>
            </p:nvSpPr>
            <p:spPr>
              <a:xfrm>
                <a:off x="8458826" y="808556"/>
                <a:ext cx="7897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=0  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QuadreDeText 10">
                <a:extLst>
                  <a:ext uri="{FF2B5EF4-FFF2-40B4-BE49-F238E27FC236}">
                    <a16:creationId xmlns:a16="http://schemas.microsoft.com/office/drawing/2014/main" id="{143C46F3-9F20-4A01-A589-82D1B9266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826" y="808556"/>
                <a:ext cx="789703" cy="276999"/>
              </a:xfrm>
              <a:prstGeom prst="rect">
                <a:avLst/>
              </a:prstGeom>
              <a:blipFill>
                <a:blip r:embed="rId6"/>
                <a:stretch>
                  <a:fillRect l="-6977" b="-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QuadreDeText 11">
                <a:extLst>
                  <a:ext uri="{FF2B5EF4-FFF2-40B4-BE49-F238E27FC236}">
                    <a16:creationId xmlns:a16="http://schemas.microsoft.com/office/drawing/2014/main" id="{70E003DA-3677-478F-BAA2-C4F5E8603983}"/>
                  </a:ext>
                </a:extLst>
              </p:cNvPr>
              <p:cNvSpPr txBox="1"/>
              <p:nvPr/>
            </p:nvSpPr>
            <p:spPr>
              <a:xfrm>
                <a:off x="8458826" y="1289913"/>
                <a:ext cx="1637243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QuadreDeText 11">
                <a:extLst>
                  <a:ext uri="{FF2B5EF4-FFF2-40B4-BE49-F238E27FC236}">
                    <a16:creationId xmlns:a16="http://schemas.microsoft.com/office/drawing/2014/main" id="{70E003DA-3677-478F-BAA2-C4F5E8603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826" y="1289913"/>
                <a:ext cx="1637243" cy="563680"/>
              </a:xfrm>
              <a:prstGeom prst="rect">
                <a:avLst/>
              </a:prstGeom>
              <a:blipFill>
                <a:blip r:embed="rId7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lau d'obertura 12">
            <a:extLst>
              <a:ext uri="{FF2B5EF4-FFF2-40B4-BE49-F238E27FC236}">
                <a16:creationId xmlns:a16="http://schemas.microsoft.com/office/drawing/2014/main" id="{C5241D40-4B2A-4BBF-AB54-1C0911C73049}"/>
              </a:ext>
            </a:extLst>
          </p:cNvPr>
          <p:cNvSpPr/>
          <p:nvPr/>
        </p:nvSpPr>
        <p:spPr>
          <a:xfrm>
            <a:off x="8136293" y="242594"/>
            <a:ext cx="214605" cy="140892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QuadreDeText 13">
                <a:extLst>
                  <a:ext uri="{FF2B5EF4-FFF2-40B4-BE49-F238E27FC236}">
                    <a16:creationId xmlns:a16="http://schemas.microsoft.com/office/drawing/2014/main" id="{B9C05C98-0DA0-4897-83B3-26470104F205}"/>
                  </a:ext>
                </a:extLst>
              </p:cNvPr>
              <p:cNvSpPr txBox="1"/>
              <p:nvPr/>
            </p:nvSpPr>
            <p:spPr>
              <a:xfrm>
                <a:off x="886550" y="2537829"/>
                <a:ext cx="7897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=0  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QuadreDeText 13">
                <a:extLst>
                  <a:ext uri="{FF2B5EF4-FFF2-40B4-BE49-F238E27FC236}">
                    <a16:creationId xmlns:a16="http://schemas.microsoft.com/office/drawing/2014/main" id="{B9C05C98-0DA0-4897-83B3-26470104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50" y="2537829"/>
                <a:ext cx="789703" cy="276999"/>
              </a:xfrm>
              <a:prstGeom prst="rect">
                <a:avLst/>
              </a:prstGeom>
              <a:blipFill>
                <a:blip r:embed="rId8"/>
                <a:stretch>
                  <a:fillRect l="-6154" b="-65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5762425-8BBB-4EF6-BDD9-C2AD61D06B12}"/>
                  </a:ext>
                </a:extLst>
              </p:cNvPr>
              <p:cNvSpPr/>
              <p:nvPr/>
            </p:nvSpPr>
            <p:spPr>
              <a:xfrm>
                <a:off x="1927365" y="2189977"/>
                <a:ext cx="2554674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5762425-8BBB-4EF6-BDD9-C2AD61D06B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365" y="2189977"/>
                <a:ext cx="2554674" cy="9727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or de fletxa recta 15">
            <a:extLst>
              <a:ext uri="{FF2B5EF4-FFF2-40B4-BE49-F238E27FC236}">
                <a16:creationId xmlns:a16="http://schemas.microsoft.com/office/drawing/2014/main" id="{EF40FA34-EDA9-4864-955E-616567DE671F}"/>
              </a:ext>
            </a:extLst>
          </p:cNvPr>
          <p:cNvCxnSpPr>
            <a:cxnSpLocks/>
          </p:cNvCxnSpPr>
          <p:nvPr/>
        </p:nvCxnSpPr>
        <p:spPr>
          <a:xfrm>
            <a:off x="4617108" y="2517423"/>
            <a:ext cx="672514" cy="204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123518-679D-4957-AA1F-24AE7A1712F7}"/>
                  </a:ext>
                </a:extLst>
              </p:cNvPr>
              <p:cNvSpPr/>
              <p:nvPr/>
            </p:nvSpPr>
            <p:spPr>
              <a:xfrm>
                <a:off x="5820507" y="2189977"/>
                <a:ext cx="5509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s-ES" dirty="0"/>
                  <a:t>=0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123518-679D-4957-AA1F-24AE7A171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507" y="2189977"/>
                <a:ext cx="550985" cy="369332"/>
              </a:xfrm>
              <a:prstGeom prst="rect">
                <a:avLst/>
              </a:prstGeom>
              <a:blipFill>
                <a:blip r:embed="rId10"/>
                <a:stretch>
                  <a:fillRect t="-8197" r="-8889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536065B-8397-479A-AA90-9125A65F95B3}"/>
                  </a:ext>
                </a:extLst>
              </p:cNvPr>
              <p:cNvSpPr/>
              <p:nvPr/>
            </p:nvSpPr>
            <p:spPr>
              <a:xfrm>
                <a:off x="5820507" y="2563730"/>
                <a:ext cx="11915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s-ES" dirty="0">
                    <a:latin typeface="Symbol" panose="05050102010706020507" pitchFamily="18" charset="2"/>
                  </a:rPr>
                  <a:t>=-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latin typeface="Symbol" panose="05050102010706020507" pitchFamily="18" charset="2"/>
                  </a:rPr>
                  <a:t>/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s-E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536065B-8397-479A-AA90-9125A65F9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507" y="2563730"/>
                <a:ext cx="1191545" cy="369332"/>
              </a:xfrm>
              <a:prstGeom prst="rect">
                <a:avLst/>
              </a:prstGeom>
              <a:blipFill>
                <a:blip r:embed="rId11"/>
                <a:stretch>
                  <a:fillRect t="-13333" b="-2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tge 20">
            <a:extLst>
              <a:ext uri="{FF2B5EF4-FFF2-40B4-BE49-F238E27FC236}">
                <a16:creationId xmlns:a16="http://schemas.microsoft.com/office/drawing/2014/main" id="{0FC19ECA-EBA6-4E1F-A39E-F08044712D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1660" y="2143504"/>
            <a:ext cx="14192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6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A60902F6-D3A8-4E8E-8BF1-DFD16F12A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7" y="909706"/>
            <a:ext cx="3396518" cy="4197784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8AA28D6F-F0B4-48B6-949C-26AA4197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583" y="909706"/>
            <a:ext cx="6644331" cy="43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4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B2C861E2-CE76-4C08-85DC-BE71D5007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8" y="1222309"/>
            <a:ext cx="4585322" cy="5064009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E1501B87-1C80-4017-9415-B4723392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501" y="1063690"/>
            <a:ext cx="606259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1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9A3CF82-B7DE-4530-8F15-E4200E3F6837}"/>
                  </a:ext>
                </a:extLst>
              </p:cNvPr>
              <p:cNvSpPr/>
              <p:nvPr/>
            </p:nvSpPr>
            <p:spPr>
              <a:xfrm>
                <a:off x="8338338" y="274047"/>
                <a:ext cx="1867242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𝑛𝑎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9A3CF82-B7DE-4530-8F15-E4200E3F68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338" y="274047"/>
                <a:ext cx="1867242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DA1C76C-9F92-4940-93AD-B512766CB4B0}"/>
                  </a:ext>
                </a:extLst>
              </p:cNvPr>
              <p:cNvSpPr/>
              <p:nvPr/>
            </p:nvSpPr>
            <p:spPr>
              <a:xfrm>
                <a:off x="8338338" y="1104471"/>
                <a:ext cx="1867242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𝑛𝑎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DA1C76C-9F92-4940-93AD-B512766CB4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338" y="1104471"/>
                <a:ext cx="1867242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tge 4">
            <a:extLst>
              <a:ext uri="{FF2B5EF4-FFF2-40B4-BE49-F238E27FC236}">
                <a16:creationId xmlns:a16="http://schemas.microsoft.com/office/drawing/2014/main" id="{24854ED1-26E9-4222-B2AF-32EC07CD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4" y="432762"/>
            <a:ext cx="6131873" cy="160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7E8CFB-3944-4773-8C8B-6CE6A21E0A05}"/>
                  </a:ext>
                </a:extLst>
              </p:cNvPr>
              <p:cNvSpPr/>
              <p:nvPr/>
            </p:nvSpPr>
            <p:spPr>
              <a:xfrm>
                <a:off x="611850" y="2442086"/>
                <a:ext cx="4706599" cy="782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𝐴𝑘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𝑛𝑎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′−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7E8CFB-3944-4773-8C8B-6CE6A21E0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50" y="2442086"/>
                <a:ext cx="4706599" cy="7820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83C34B-3D72-4521-A43B-70D9B6079BD6}"/>
                  </a:ext>
                </a:extLst>
              </p:cNvPr>
              <p:cNvSpPr/>
              <p:nvPr/>
            </p:nvSpPr>
            <p:spPr>
              <a:xfrm>
                <a:off x="611849" y="3238108"/>
                <a:ext cx="4706599" cy="782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𝐵𝑘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83C34B-3D72-4521-A43B-70D9B6079B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49" y="3238108"/>
                <a:ext cx="4706599" cy="7820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C059A8-E9A8-4E0C-9DD3-AFBF7F36D335}"/>
                  </a:ext>
                </a:extLst>
              </p:cNvPr>
              <p:cNvSpPr/>
              <p:nvPr/>
            </p:nvSpPr>
            <p:spPr>
              <a:xfrm>
                <a:off x="6158004" y="2814745"/>
                <a:ext cx="1523814" cy="564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C059A8-E9A8-4E0C-9DD3-AFBF7F36D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004" y="2814745"/>
                <a:ext cx="1523814" cy="5647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3800DC6-2C56-493C-95A7-CBAAD5374042}"/>
                  </a:ext>
                </a:extLst>
              </p:cNvPr>
              <p:cNvSpPr/>
              <p:nvPr/>
            </p:nvSpPr>
            <p:spPr>
              <a:xfrm>
                <a:off x="792730" y="4451601"/>
                <a:ext cx="14735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3800DC6-2C56-493C-95A7-CBAAD5374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30" y="4451601"/>
                <a:ext cx="147354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FE2A73-856F-45C2-83E3-239C1A85E074}"/>
                  </a:ext>
                </a:extLst>
              </p:cNvPr>
              <p:cNvSpPr/>
              <p:nvPr/>
            </p:nvSpPr>
            <p:spPr>
              <a:xfrm>
                <a:off x="2698696" y="4359332"/>
                <a:ext cx="3033972" cy="6395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ca-E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FE2A73-856F-45C2-83E3-239C1A85E0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696" y="4359332"/>
                <a:ext cx="3033972" cy="6395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9C3276-E5C4-4D55-80CA-D8C797692C93}"/>
                  </a:ext>
                </a:extLst>
              </p:cNvPr>
              <p:cNvSpPr/>
              <p:nvPr/>
            </p:nvSpPr>
            <p:spPr>
              <a:xfrm>
                <a:off x="6717101" y="4451601"/>
                <a:ext cx="22903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𝐴𝑘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𝐴𝑘</m:t>
                              </m:r>
                            </m:sub>
                          </m:sSub>
                        </m:e>
                      </m:d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9C3276-E5C4-4D55-80CA-D8C797692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101" y="4451601"/>
                <a:ext cx="2290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46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6581DAB-34B7-4D05-BC3E-FD992C6394B1}"/>
                  </a:ext>
                </a:extLst>
              </p:cNvPr>
              <p:cNvSpPr/>
              <p:nvPr/>
            </p:nvSpPr>
            <p:spPr>
              <a:xfrm>
                <a:off x="783399" y="286254"/>
                <a:ext cx="9135042" cy="2166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𝐴𝑘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sSub>
                          <m:sSub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𝐵𝑘</m:t>
                            </m:r>
                          </m:sub>
                        </m:sSub>
                      </m:e>
                    </m:d>
                    <m:r>
                      <a:rPr lang="ca-E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𝑛𝑎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′−</m:t>
                                </m:r>
                                <m:f>
                                  <m:f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d>
                              <m:dPr>
                                <m:begChr m:val="|"/>
                                <m:endChr m:val="|"/>
                                <m:ctrl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sSup>
                                  <m:sSup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s-ES" dirty="0"/>
                  <a:t>                               (</a:t>
                </a:r>
                <a:r>
                  <a:rPr lang="es-ES" dirty="0" err="1"/>
                  <a:t>mateixa</a:t>
                </a:r>
                <a:r>
                  <a:rPr lang="es-ES" dirty="0"/>
                  <a:t> </a:t>
                </a:r>
                <a:r>
                  <a:rPr lang="es-ES" dirty="0" err="1"/>
                  <a:t>cel.la</a:t>
                </a:r>
                <a:r>
                  <a:rPr lang="es-ES" dirty="0"/>
                  <a:t>)</a:t>
                </a:r>
              </a:p>
              <a:p>
                <a:endParaRPr lang="ca-ES" dirty="0"/>
              </a:p>
              <a:p>
                <a:r>
                  <a:rPr lang="ca-ES" dirty="0"/>
                  <a:t> </a:t>
                </a:r>
                <a:r>
                  <a:rPr lang="es-ES" dirty="0"/>
                  <a:t>                         </a:t>
                </a:r>
                <a:r>
                  <a:rPr lang="es-ES" sz="2400" dirty="0"/>
                  <a:t>+</a:t>
                </a:r>
                <a:r>
                  <a:rPr lang="ca-E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𝑛𝑎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′−</m:t>
                                </m:r>
                                <m:f>
                                  <m:f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d>
                              <m:dPr>
                                <m:begChr m:val="|"/>
                                <m:endChr m:val="|"/>
                                <m:ctrl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−(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−1)</m:t>
                                </m:r>
                                <m:sSup>
                                  <m:sSup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s-ES" dirty="0"/>
                  <a:t>                   (</a:t>
                </a:r>
                <a:r>
                  <a:rPr lang="es-ES" dirty="0" err="1"/>
                  <a:t>cel.la</a:t>
                </a:r>
                <a:r>
                  <a:rPr lang="es-ES" dirty="0"/>
                  <a:t> anterior)</a:t>
                </a:r>
              </a:p>
              <a:p>
                <a:endParaRPr lang="ca-ES" dirty="0"/>
              </a:p>
              <a:p>
                <a:r>
                  <a:rPr lang="ca-ES" dirty="0"/>
                  <a:t>	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a:rPr lang="ca-E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a-ES" b="0" dirty="0"/>
                  <a:t> 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s-ES" dirty="0"/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6581DAB-34B7-4D05-BC3E-FD992C6394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99" y="286254"/>
                <a:ext cx="9135042" cy="2166940"/>
              </a:xfrm>
              <a:prstGeom prst="rect">
                <a:avLst/>
              </a:prstGeom>
              <a:blipFill>
                <a:blip r:embed="rId2"/>
                <a:stretch>
                  <a:fillRect t="-1718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D63C808-4461-4C89-8B18-2022FF66D02E}"/>
                  </a:ext>
                </a:extLst>
              </p:cNvPr>
              <p:cNvSpPr/>
              <p:nvPr/>
            </p:nvSpPr>
            <p:spPr>
              <a:xfrm>
                <a:off x="783399" y="2852449"/>
                <a:ext cx="3019416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𝐴𝑘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sSub>
                          <m:sSub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𝐵𝑘</m:t>
                            </m:r>
                          </m:sub>
                        </m:sSub>
                      </m:e>
                    </m:d>
                  </m:oMath>
                </a14:m>
                <a:r>
                  <a:rPr lang="ca-E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a-ES" b="0" dirty="0"/>
                  <a:t> 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D63C808-4461-4C89-8B18-2022FF66D0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99" y="2852449"/>
                <a:ext cx="3019416" cy="378245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90D6910-DB80-4429-99FE-EB510515C1A9}"/>
                  </a:ext>
                </a:extLst>
              </p:cNvPr>
              <p:cNvSpPr/>
              <p:nvPr/>
            </p:nvSpPr>
            <p:spPr>
              <a:xfrm>
                <a:off x="783399" y="3864810"/>
                <a:ext cx="398833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ca-ES" b="0" dirty="0"/>
                                  <m:t> 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ca-ES" b="0" dirty="0"/>
                                  <m:t> 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90D6910-DB80-4429-99FE-EB510515C1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99" y="3864810"/>
                <a:ext cx="3988336" cy="708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1D9265E-397E-46B5-99EF-200E6E898736}"/>
                  </a:ext>
                </a:extLst>
              </p:cNvPr>
              <p:cNvSpPr/>
              <p:nvPr/>
            </p:nvSpPr>
            <p:spPr>
              <a:xfrm>
                <a:off x="5715472" y="3662318"/>
                <a:ext cx="4127412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a-E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ca-ES" b="0" dirty="0"/>
                          <m:t> 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s-E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ca-ES" b="0" dirty="0"/>
                          <m:t> 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1D9265E-397E-46B5-99EF-200E6E898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472" y="3662318"/>
                <a:ext cx="4127412" cy="404983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C6CD49-95CC-4478-890D-507B0D842E45}"/>
                  </a:ext>
                </a:extLst>
              </p:cNvPr>
              <p:cNvSpPr/>
              <p:nvPr/>
            </p:nvSpPr>
            <p:spPr>
              <a:xfrm>
                <a:off x="5715472" y="4179611"/>
                <a:ext cx="3623813" cy="65601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a-ES" b="0" dirty="0"/>
                            <m:t> 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a-E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𝑘𝑎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C6CD49-95CC-4478-890D-507B0D842E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472" y="4179611"/>
                <a:ext cx="3623813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716D04-A3C3-4CCE-A3ED-45B076969C28}"/>
                  </a:ext>
                </a:extLst>
              </p:cNvPr>
              <p:cNvSpPr/>
              <p:nvPr/>
            </p:nvSpPr>
            <p:spPr>
              <a:xfrm>
                <a:off x="783399" y="5474350"/>
                <a:ext cx="869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716D04-A3C3-4CCE-A3ED-45B076969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99" y="5474350"/>
                <a:ext cx="869597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7E2B15-A64A-4568-8E89-7B9485FFE17F}"/>
                  </a:ext>
                </a:extLst>
              </p:cNvPr>
              <p:cNvSpPr/>
              <p:nvPr/>
            </p:nvSpPr>
            <p:spPr>
              <a:xfrm>
                <a:off x="1867991" y="5474350"/>
                <a:ext cx="10550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47E2B15-A64A-4568-8E89-7B9485FFE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991" y="5474350"/>
                <a:ext cx="10550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EDDBD5-9A30-45DF-ADAB-452702BC2C24}"/>
                  </a:ext>
                </a:extLst>
              </p:cNvPr>
              <p:cNvSpPr/>
              <p:nvPr/>
            </p:nvSpPr>
            <p:spPr>
              <a:xfrm>
                <a:off x="3172211" y="5414109"/>
                <a:ext cx="4606967" cy="489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ca-E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ca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ca-E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𝑘𝑎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ca-E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ca-ES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𝑘𝑎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func>
                          </m:num>
                          <m:den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func>
                  </m:oMath>
                </a14:m>
                <a:r>
                  <a:rPr lang="ca-ES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ca-E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a-E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ca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a-E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ca-E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𝑘𝑎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func>
                  </m:oMath>
                </a14:m>
                <a:r>
                  <a:rPr lang="es-ES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EDDBD5-9A30-45DF-ADAB-452702BC2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211" y="5414109"/>
                <a:ext cx="4606967" cy="489814"/>
              </a:xfrm>
              <a:prstGeom prst="rect">
                <a:avLst/>
              </a:prstGeom>
              <a:blipFill>
                <a:blip r:embed="rId9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4D5B16-8443-4841-97E6-B8E5BA42E0FE}"/>
                  </a:ext>
                </a:extLst>
              </p:cNvPr>
              <p:cNvSpPr/>
              <p:nvPr/>
            </p:nvSpPr>
            <p:spPr>
              <a:xfrm>
                <a:off x="1218197" y="6044545"/>
                <a:ext cx="4902689" cy="4347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ca-E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𝑘𝑎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</m:t>
                          </m:r>
                        </m:e>
                      </m:rad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a-E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𝑘𝑎</m:t>
                          </m:r>
                        </m:e>
                      </m:func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B4D5B16-8443-4841-97E6-B8E5BA42E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197" y="6044545"/>
                <a:ext cx="4902689" cy="434799"/>
              </a:xfrm>
              <a:prstGeom prst="rect">
                <a:avLst/>
              </a:prstGeom>
              <a:blipFill>
                <a:blip r:embed="rId10"/>
                <a:stretch>
                  <a:fillRect b="-9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64CB93D-CFB0-4A31-AD2C-FE28C885F080}"/>
              </a:ext>
            </a:extLst>
          </p:cNvPr>
          <p:cNvSpPr/>
          <p:nvPr/>
        </p:nvSpPr>
        <p:spPr>
          <a:xfrm>
            <a:off x="6505679" y="6053385"/>
            <a:ext cx="3448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(</a:t>
            </a:r>
            <a:r>
              <a:rPr lang="es-ES" dirty="0" err="1"/>
              <a:t>resultat</a:t>
            </a:r>
            <a:r>
              <a:rPr lang="es-ES" dirty="0"/>
              <a:t> </a:t>
            </a:r>
            <a:r>
              <a:rPr lang="es-ES" dirty="0" err="1"/>
              <a:t>obtingut</a:t>
            </a:r>
            <a:r>
              <a:rPr lang="es-ES" dirty="0"/>
              <a:t> </a:t>
            </a:r>
            <a:r>
              <a:rPr lang="es-ES" dirty="0" err="1"/>
              <a:t>adès</a:t>
            </a:r>
            <a:r>
              <a:rPr lang="es-ES" dirty="0"/>
              <a:t> per a </a:t>
            </a:r>
            <a:r>
              <a:rPr lang="es-ES" dirty="0" err="1"/>
              <a:t>l’al.lil</a:t>
            </a:r>
            <a:r>
              <a:rPr lang="es-ES" dirty="0"/>
              <a:t>)</a:t>
            </a:r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D00B5496-4D0C-4F07-A057-CD9F1B61F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7544" y="2184152"/>
            <a:ext cx="2915155" cy="7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8" grpId="0"/>
      <p:bldP spid="9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3CC9505-9E32-4592-A1AF-7B3040765847}"/>
                  </a:ext>
                </a:extLst>
              </p:cNvPr>
              <p:cNvSpPr/>
              <p:nvPr/>
            </p:nvSpPr>
            <p:spPr>
              <a:xfrm>
                <a:off x="440284" y="1883583"/>
                <a:ext cx="4535601" cy="65601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ca-E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|=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a-ES" b="0" dirty="0"/>
                            <m:t> 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3CC9505-9E32-4592-A1AF-7B30407658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84" y="1883583"/>
                <a:ext cx="4535601" cy="6560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21F9F1A-B9C1-416E-B8F2-29821713E81E}"/>
                  </a:ext>
                </a:extLst>
              </p:cNvPr>
              <p:cNvSpPr/>
              <p:nvPr/>
            </p:nvSpPr>
            <p:spPr>
              <a:xfrm>
                <a:off x="440283" y="2539596"/>
                <a:ext cx="4564455" cy="65601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ca-E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|=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a-ES" b="0" dirty="0"/>
                            <m:t> 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21F9F1A-B9C1-416E-B8F2-29821713E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83" y="2539596"/>
                <a:ext cx="4564455" cy="656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4BDAA3A-0A1C-4DD2-AD23-C8AE47F8873D}"/>
                  </a:ext>
                </a:extLst>
              </p:cNvPr>
              <p:cNvSpPr/>
              <p:nvPr/>
            </p:nvSpPr>
            <p:spPr>
              <a:xfrm>
                <a:off x="594504" y="4029832"/>
                <a:ext cx="149124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𝛿𝛽</m:t>
                      </m:r>
                    </m:oMath>
                  </m:oMathPara>
                </a14:m>
                <a:endParaRPr lang="ca-E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𝛿𝛽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4BDAA3A-0A1C-4DD2-AD23-C8AE47F887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04" y="4029832"/>
                <a:ext cx="1491242" cy="646331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CAA3A90-F863-41BE-A34C-A1874B86470C}"/>
                  </a:ext>
                </a:extLst>
              </p:cNvPr>
              <p:cNvSpPr/>
              <p:nvPr/>
            </p:nvSpPr>
            <p:spPr>
              <a:xfrm>
                <a:off x="2664447" y="4059404"/>
                <a:ext cx="167167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𝛿𝛽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CAA3A90-F863-41BE-A34C-A1874B864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447" y="4059404"/>
                <a:ext cx="1671676" cy="646331"/>
              </a:xfrm>
              <a:prstGeom prst="rect">
                <a:avLst/>
              </a:prstGeom>
              <a:blipFill>
                <a:blip r:embed="rId5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A85FEC2-AFBF-478F-96AB-008633625726}"/>
                  </a:ext>
                </a:extLst>
              </p:cNvPr>
              <p:cNvSpPr/>
              <p:nvPr/>
            </p:nvSpPr>
            <p:spPr>
              <a:xfrm>
                <a:off x="4914824" y="4029831"/>
                <a:ext cx="17273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ca-E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𝛿𝛽</m:t>
                      </m:r>
                    </m:oMath>
                  </m:oMathPara>
                </a14:m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ca-E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A85FEC2-AFBF-478F-96AB-008633625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824" y="4029831"/>
                <a:ext cx="1727396" cy="646331"/>
              </a:xfrm>
              <a:prstGeom prst="rect">
                <a:avLst/>
              </a:prstGeom>
              <a:blipFill>
                <a:blip r:embed="rId6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911186-EF53-4148-AF3E-E5EA07AC1FAF}"/>
                  </a:ext>
                </a:extLst>
              </p:cNvPr>
              <p:cNvSpPr/>
              <p:nvPr/>
            </p:nvSpPr>
            <p:spPr>
              <a:xfrm>
                <a:off x="594504" y="726197"/>
                <a:ext cx="3623813" cy="65601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a-ES" b="0" dirty="0"/>
                            <m:t> </m:t>
                          </m:r>
                          <m:sSub>
                            <m:sSub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a-E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𝑘𝑎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func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7911186-EF53-4148-AF3E-E5EA07AC1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04" y="726197"/>
                <a:ext cx="3623813" cy="6560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tge 6">
            <a:extLst>
              <a:ext uri="{FF2B5EF4-FFF2-40B4-BE49-F238E27FC236}">
                <a16:creationId xmlns:a16="http://schemas.microsoft.com/office/drawing/2014/main" id="{9DD6EA07-DAAB-451B-9109-EC3275C2AE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2275" y="3273619"/>
            <a:ext cx="3829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id="{C0409DBA-0DE9-431A-9801-6972D585CC18}"/>
              </a:ext>
            </a:extLst>
          </p:cNvPr>
          <p:cNvSpPr txBox="1"/>
          <p:nvPr/>
        </p:nvSpPr>
        <p:spPr>
          <a:xfrm>
            <a:off x="662473" y="352783"/>
            <a:ext cx="7899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Hamiltonians Topològics 2D: el cas del </a:t>
            </a:r>
            <a:r>
              <a:rPr lang="ca-E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Grafè</a:t>
            </a:r>
            <a:endParaRPr lang="es-E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84029140-1D56-4F3D-B419-95DE7F4A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445" y="0"/>
            <a:ext cx="2529555" cy="2789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E2A8F38-ECB6-42CC-89BE-8E07D2E41BCA}"/>
                  </a:ext>
                </a:extLst>
              </p:cNvPr>
              <p:cNvSpPr/>
              <p:nvPr/>
            </p:nvSpPr>
            <p:spPr>
              <a:xfrm>
                <a:off x="4318089" y="1823231"/>
                <a:ext cx="3707104" cy="370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  <m: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ca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E2A8F38-ECB6-42CC-89BE-8E07D2E41B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89" y="1823231"/>
                <a:ext cx="3707104" cy="370038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421DA2-2DA5-4945-AB25-D40CCABD8D5D}"/>
                  </a:ext>
                </a:extLst>
              </p:cNvPr>
              <p:cNvSpPr/>
              <p:nvPr/>
            </p:nvSpPr>
            <p:spPr>
              <a:xfrm>
                <a:off x="4301706" y="2265233"/>
                <a:ext cx="37398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  <m: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ca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4421DA2-2DA5-4945-AB25-D40CCABD8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06" y="2265233"/>
                <a:ext cx="3739870" cy="369332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4AB265A-80C5-4487-8680-94D5D04781A7}"/>
                  </a:ext>
                </a:extLst>
              </p:cNvPr>
              <p:cNvSpPr/>
              <p:nvPr/>
            </p:nvSpPr>
            <p:spPr>
              <a:xfrm>
                <a:off x="4301706" y="3045422"/>
                <a:ext cx="6301020" cy="7857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sSup>
                        <m:sSup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bSup>
                        <m:sSubSup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  <m: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4AB265A-80C5-4487-8680-94D5D04781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06" y="3045422"/>
                <a:ext cx="6301020" cy="7857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2D57701-3234-49D4-81EC-2B8E23AC43D6}"/>
                  </a:ext>
                </a:extLst>
              </p:cNvPr>
              <p:cNvSpPr/>
              <p:nvPr/>
            </p:nvSpPr>
            <p:spPr>
              <a:xfrm>
                <a:off x="4301706" y="3790530"/>
                <a:ext cx="6301020" cy="7857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  <m:d>
                            <m:d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d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sSup>
                        <m:sSup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bSup>
                        <m:sSubSup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  <m: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2D57701-3234-49D4-81EC-2B8E23AC43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06" y="3790530"/>
                <a:ext cx="6301020" cy="7857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A0F9F4-5381-4BA1-AE71-7EDC7E89FE6A}"/>
                  </a:ext>
                </a:extLst>
              </p:cNvPr>
              <p:cNvSpPr/>
              <p:nvPr/>
            </p:nvSpPr>
            <p:spPr>
              <a:xfrm>
                <a:off x="4413082" y="4952034"/>
                <a:ext cx="1804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A0F9F4-5381-4BA1-AE71-7EDC7E89F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082" y="4952034"/>
                <a:ext cx="18045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120F0B-4540-4893-8D8F-D4C9A323E028}"/>
                  </a:ext>
                </a:extLst>
              </p:cNvPr>
              <p:cNvSpPr/>
              <p:nvPr/>
            </p:nvSpPr>
            <p:spPr>
              <a:xfrm>
                <a:off x="4413082" y="5512476"/>
                <a:ext cx="19643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120F0B-4540-4893-8D8F-D4C9A323E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082" y="5512476"/>
                <a:ext cx="196432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B9CFF3-8789-46ED-8C90-DD764E5D962F}"/>
                  </a:ext>
                </a:extLst>
              </p:cNvPr>
              <p:cNvSpPr/>
              <p:nvPr/>
            </p:nvSpPr>
            <p:spPr>
              <a:xfrm>
                <a:off x="6771622" y="5216373"/>
                <a:ext cx="1727974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B9CFF3-8789-46ED-8C90-DD764E5D96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622" y="5216373"/>
                <a:ext cx="1727974" cy="391646"/>
              </a:xfrm>
              <a:prstGeom prst="rect">
                <a:avLst/>
              </a:prstGeom>
              <a:blipFill>
                <a:blip r:embed="rId10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tge 5">
            <a:extLst>
              <a:ext uri="{FF2B5EF4-FFF2-40B4-BE49-F238E27FC236}">
                <a16:creationId xmlns:a16="http://schemas.microsoft.com/office/drawing/2014/main" id="{D19B270B-3680-4FFA-9C95-3CB9A40210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938" y="1307056"/>
            <a:ext cx="355282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C63134-2D91-4CAB-9619-34BB46CCAC6D}"/>
                  </a:ext>
                </a:extLst>
              </p:cNvPr>
              <p:cNvSpPr/>
              <p:nvPr/>
            </p:nvSpPr>
            <p:spPr>
              <a:xfrm>
                <a:off x="1352571" y="1405923"/>
                <a:ext cx="5074171" cy="376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</m:sub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</m:sub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〈"/>
                          <m:endChr m:val="〉"/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</m:sub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</m:e>
                      </m:d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〈"/>
                          <m:endChr m:val="〉"/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</m:sub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|"/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Sup>
                            <m:sSub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01</m:t>
                              </m:r>
                            </m:sub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ca-E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C63134-2D91-4CAB-9619-34BB46CCA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571" y="1405923"/>
                <a:ext cx="5074171" cy="376321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92C84F4-720A-44B9-861E-AA96AED7DE81}"/>
                  </a:ext>
                </a:extLst>
              </p:cNvPr>
              <p:cNvSpPr/>
              <p:nvPr/>
            </p:nvSpPr>
            <p:spPr>
              <a:xfrm>
                <a:off x="828490" y="1782244"/>
                <a:ext cx="6096000" cy="7176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92C84F4-720A-44B9-861E-AA96AED7DE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90" y="1782244"/>
                <a:ext cx="6096000" cy="717632"/>
              </a:xfrm>
              <a:prstGeom prst="rect">
                <a:avLst/>
              </a:prstGeom>
              <a:blipFill>
                <a:blip r:embed="rId3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96471B-97B0-498D-BC41-B36F374421D1}"/>
                  </a:ext>
                </a:extLst>
              </p:cNvPr>
              <p:cNvSpPr/>
              <p:nvPr/>
            </p:nvSpPr>
            <p:spPr>
              <a:xfrm>
                <a:off x="1539183" y="2767032"/>
                <a:ext cx="12534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96471B-97B0-498D-BC41-B36F374421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183" y="2767032"/>
                <a:ext cx="1253420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QuadreDeText 5">
                <a:extLst>
                  <a:ext uri="{FF2B5EF4-FFF2-40B4-BE49-F238E27FC236}">
                    <a16:creationId xmlns:a16="http://schemas.microsoft.com/office/drawing/2014/main" id="{602CAF3D-A1E1-4DD6-A0CB-7F708E0D0A68}"/>
                  </a:ext>
                </a:extLst>
              </p:cNvPr>
              <p:cNvSpPr txBox="1"/>
              <p:nvPr/>
            </p:nvSpPr>
            <p:spPr>
              <a:xfrm>
                <a:off x="6937186" y="1947561"/>
                <a:ext cx="1627882" cy="529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a-E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  <m:sup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QuadreDeText 5">
                <a:extLst>
                  <a:ext uri="{FF2B5EF4-FFF2-40B4-BE49-F238E27FC236}">
                    <a16:creationId xmlns:a16="http://schemas.microsoft.com/office/drawing/2014/main" id="{602CAF3D-A1E1-4DD6-A0CB-7F708E0D0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7186" y="1947561"/>
                <a:ext cx="1627882" cy="529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lau de tancament 6">
            <a:extLst>
              <a:ext uri="{FF2B5EF4-FFF2-40B4-BE49-F238E27FC236}">
                <a16:creationId xmlns:a16="http://schemas.microsoft.com/office/drawing/2014/main" id="{EA596749-8334-46BB-93B9-88D99BBC0EFA}"/>
              </a:ext>
            </a:extLst>
          </p:cNvPr>
          <p:cNvSpPr/>
          <p:nvPr/>
        </p:nvSpPr>
        <p:spPr>
          <a:xfrm>
            <a:off x="6359630" y="1405923"/>
            <a:ext cx="184558" cy="160126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1A6291-5349-4B23-AD9E-2B88B33BB123}"/>
                  </a:ext>
                </a:extLst>
              </p:cNvPr>
              <p:cNvSpPr/>
              <p:nvPr/>
            </p:nvSpPr>
            <p:spPr>
              <a:xfrm>
                <a:off x="9739035" y="2008323"/>
                <a:ext cx="1504964" cy="394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  <m:sup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a-E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ca-E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71A6291-5349-4B23-AD9E-2B88B33BB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035" y="2008323"/>
                <a:ext cx="1504964" cy="394082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0CBC01D-8304-4758-AE9A-CA32545D5473}"/>
                  </a:ext>
                </a:extLst>
              </p:cNvPr>
              <p:cNvSpPr/>
              <p:nvPr/>
            </p:nvSpPr>
            <p:spPr>
              <a:xfrm>
                <a:off x="1352571" y="3621922"/>
                <a:ext cx="8953861" cy="681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ca-E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s-ES" dirty="0"/>
              </a:p>
              <a:p>
                <a:r>
                  <a:rPr lang="ca-ES" dirty="0"/>
                  <a:t> </a:t>
                </a:r>
                <a14:m>
                  <m:oMath xmlns:m="http://schemas.openxmlformats.org/officeDocument/2006/math">
                    <m:r>
                      <a:rPr lang="ca-E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3+2 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+2 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0CBC01D-8304-4758-AE9A-CA32545D54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571" y="3621922"/>
                <a:ext cx="8953861" cy="681982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B2DF84C-87A7-45F2-B420-872B5291E0C8}"/>
                  </a:ext>
                </a:extLst>
              </p:cNvPr>
              <p:cNvSpPr/>
              <p:nvPr/>
            </p:nvSpPr>
            <p:spPr>
              <a:xfrm>
                <a:off x="1539183" y="4994229"/>
                <a:ext cx="6054093" cy="43172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3+2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B2DF84C-87A7-45F2-B420-872B5291E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183" y="4994229"/>
                <a:ext cx="6054093" cy="431721"/>
              </a:xfrm>
              <a:prstGeom prst="rect">
                <a:avLst/>
              </a:prstGeom>
              <a:blipFill>
                <a:blip r:embed="rId8"/>
                <a:stretch>
                  <a:fillRect b="-958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5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8" grpId="0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651B3406-1F1B-4E0C-A53B-EE6E6CAD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92" y="1019531"/>
            <a:ext cx="6089515" cy="4328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53D7012-A36D-492E-8F74-1D75DFB79831}"/>
                  </a:ext>
                </a:extLst>
              </p:cNvPr>
              <p:cNvSpPr/>
              <p:nvPr/>
            </p:nvSpPr>
            <p:spPr>
              <a:xfrm>
                <a:off x="719931" y="272660"/>
                <a:ext cx="6054093" cy="43172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3+2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53D7012-A36D-492E-8F74-1D75DFB798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31" y="272660"/>
                <a:ext cx="6054093" cy="431721"/>
              </a:xfrm>
              <a:prstGeom prst="rect">
                <a:avLst/>
              </a:prstGeom>
              <a:blipFill>
                <a:blip r:embed="rId3"/>
                <a:stretch>
                  <a:fillRect b="-821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tge 3">
            <a:extLst>
              <a:ext uri="{FF2B5EF4-FFF2-40B4-BE49-F238E27FC236}">
                <a16:creationId xmlns:a16="http://schemas.microsoft.com/office/drawing/2014/main" id="{146F812D-A56D-4CB3-A643-D1C06F09B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854" y="121941"/>
            <a:ext cx="2124370" cy="1795180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F328D9A3-A6F5-4298-9D09-4FA0CA9A9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39436"/>
            <a:ext cx="4916843" cy="790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5D02B7-24CF-42B2-B371-8EDA24CEE3F8}"/>
                  </a:ext>
                </a:extLst>
              </p:cNvPr>
              <p:cNvSpPr/>
              <p:nvPr/>
            </p:nvSpPr>
            <p:spPr>
              <a:xfrm>
                <a:off x="6202533" y="3432241"/>
                <a:ext cx="1461362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</m:t>
                    </m:r>
                    <m:sSub>
                      <m:sSub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s-ES" dirty="0"/>
                  <a:t>|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5D02B7-24CF-42B2-B371-8EDA24CEE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533" y="3432241"/>
                <a:ext cx="1461362" cy="375616"/>
              </a:xfrm>
              <a:prstGeom prst="rect">
                <a:avLst/>
              </a:prstGeom>
              <a:blipFill>
                <a:blip r:embed="rId6"/>
                <a:stretch>
                  <a:fillRect t="-6452" r="-2917" b="-2419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611190-DC0E-46AE-BB33-BC54F7600984}"/>
                  </a:ext>
                </a:extLst>
              </p:cNvPr>
              <p:cNvSpPr/>
              <p:nvPr/>
            </p:nvSpPr>
            <p:spPr>
              <a:xfrm>
                <a:off x="8005250" y="3438525"/>
                <a:ext cx="7423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/>
                  <a:t>|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611190-DC0E-46AE-BB33-BC54F7600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250" y="3438525"/>
                <a:ext cx="742383" cy="369332"/>
              </a:xfrm>
              <a:prstGeom prst="rect">
                <a:avLst/>
              </a:prstGeom>
              <a:blipFill>
                <a:blip r:embed="rId7"/>
                <a:stretch>
                  <a:fillRect t="-8197" r="-655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QuadreDeText 7">
                <a:extLst>
                  <a:ext uri="{FF2B5EF4-FFF2-40B4-BE49-F238E27FC236}">
                    <a16:creationId xmlns:a16="http://schemas.microsoft.com/office/drawing/2014/main" id="{099C66F5-1968-440D-BE28-64D95A33E3E0}"/>
                  </a:ext>
                </a:extLst>
              </p:cNvPr>
              <p:cNvSpPr txBox="1"/>
              <p:nvPr/>
            </p:nvSpPr>
            <p:spPr>
              <a:xfrm>
                <a:off x="6276567" y="4207335"/>
                <a:ext cx="2050753" cy="536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QuadreDeText 7">
                <a:extLst>
                  <a:ext uri="{FF2B5EF4-FFF2-40B4-BE49-F238E27FC236}">
                    <a16:creationId xmlns:a16="http://schemas.microsoft.com/office/drawing/2014/main" id="{099C66F5-1968-440D-BE28-64D95A33E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567" y="4207335"/>
                <a:ext cx="2050753" cy="5366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D34610D-EC11-432E-9DC5-D50B7FAF3466}"/>
                  </a:ext>
                </a:extLst>
              </p:cNvPr>
              <p:cNvSpPr/>
              <p:nvPr/>
            </p:nvSpPr>
            <p:spPr>
              <a:xfrm>
                <a:off x="8747633" y="4265496"/>
                <a:ext cx="10824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D34610D-EC11-432E-9DC5-D50B7FAF3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633" y="4265496"/>
                <a:ext cx="108247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02E6975-9841-4171-9076-F3A38F4AD418}"/>
                  </a:ext>
                </a:extLst>
              </p:cNvPr>
              <p:cNvSpPr/>
              <p:nvPr/>
            </p:nvSpPr>
            <p:spPr>
              <a:xfrm>
                <a:off x="10250422" y="4117410"/>
                <a:ext cx="1892441" cy="6655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ES" dirty="0"/>
                            <m:t>| </m:t>
                          </m:r>
                        </m:num>
                        <m:den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02E6975-9841-4171-9076-F3A38F4AD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422" y="4117410"/>
                <a:ext cx="1892441" cy="6655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03C2F-C5FA-42AA-AB6E-6935150149F5}"/>
                  </a:ext>
                </a:extLst>
              </p:cNvPr>
              <p:cNvSpPr/>
              <p:nvPr/>
            </p:nvSpPr>
            <p:spPr>
              <a:xfrm>
                <a:off x="5512452" y="5283716"/>
                <a:ext cx="3235181" cy="97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m:rPr>
                                        <m:nor/>
                                      </m:rPr>
                                      <a:rPr lang="es-ES" dirty="0"/>
                                      <m:t>| 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ES" dirty="0"/>
                            <m:t>|</m:t>
                          </m:r>
                          <m:rad>
                            <m:radPr>
                              <m:degHide m:val="on"/>
                              <m:ctrlP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s-ES" dirty="0"/>
                                  <m:t>|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03C2F-C5FA-42AA-AB6E-6935150149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452" y="5283716"/>
                <a:ext cx="3235181" cy="97270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B3DF8-8A4A-43A4-95C9-4DA2FC0C724A}"/>
                  </a:ext>
                </a:extLst>
              </p:cNvPr>
              <p:cNvSpPr/>
              <p:nvPr/>
            </p:nvSpPr>
            <p:spPr>
              <a:xfrm>
                <a:off x="9202731" y="5422599"/>
                <a:ext cx="2095382" cy="694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ES" dirty="0"/>
                            <m:t>|</m:t>
                          </m:r>
                          <m:rad>
                            <m:radPr>
                              <m:degHide m:val="on"/>
                              <m:ctrlP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s-ES" dirty="0"/>
                                  <m:t>|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B3DF8-8A4A-43A4-95C9-4DA2FC0C7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731" y="5422599"/>
                <a:ext cx="2095382" cy="6949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QuadreDeText 13">
                <a:extLst>
                  <a:ext uri="{FF2B5EF4-FFF2-40B4-BE49-F238E27FC236}">
                    <a16:creationId xmlns:a16="http://schemas.microsoft.com/office/drawing/2014/main" id="{A03EB3BB-ACB4-4889-BFC3-8479358DA326}"/>
                  </a:ext>
                </a:extLst>
              </p:cNvPr>
              <p:cNvSpPr txBox="1"/>
              <p:nvPr/>
            </p:nvSpPr>
            <p:spPr>
              <a:xfrm>
                <a:off x="289424" y="5775091"/>
                <a:ext cx="1648080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QuadreDeText 13">
                <a:extLst>
                  <a:ext uri="{FF2B5EF4-FFF2-40B4-BE49-F238E27FC236}">
                    <a16:creationId xmlns:a16="http://schemas.microsoft.com/office/drawing/2014/main" id="{A03EB3BB-ACB4-4889-BFC3-8479358DA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24" y="5775091"/>
                <a:ext cx="1648080" cy="4619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C9FA38E-5BD8-4D50-8BA5-1C76D8D07C28}"/>
                  </a:ext>
                </a:extLst>
              </p:cNvPr>
              <p:cNvSpPr/>
              <p:nvPr/>
            </p:nvSpPr>
            <p:spPr>
              <a:xfrm>
                <a:off x="289424" y="5182054"/>
                <a:ext cx="13092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m:rPr>
                          <m:nor/>
                        </m:rPr>
                        <a:rPr lang="es-ES" dirty="0"/>
                        <m:t>|</m:t>
                      </m:r>
                      <m:r>
                        <m:rPr>
                          <m:nor/>
                        </m:rPr>
                        <a:rPr lang="ca-ES" b="0" i="0" dirty="0" smtClean="0"/>
                        <m:t>=0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C9FA38E-5BD8-4D50-8BA5-1C76D8D07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24" y="5182054"/>
                <a:ext cx="1309269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699C273-7C84-464D-9424-13192AC6E3B8}"/>
                  </a:ext>
                </a:extLst>
              </p:cNvPr>
              <p:cNvSpPr/>
              <p:nvPr/>
            </p:nvSpPr>
            <p:spPr>
              <a:xfrm>
                <a:off x="2419809" y="5728796"/>
                <a:ext cx="540083" cy="5082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699C273-7C84-464D-9424-13192AC6E3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809" y="5728796"/>
                <a:ext cx="540083" cy="508216"/>
              </a:xfrm>
              <a:prstGeom prst="rect">
                <a:avLst/>
              </a:prstGeom>
              <a:blipFill>
                <a:blip r:embed="rId15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44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457A5ACD-BEB2-48ED-B82D-50860E881F6B}"/>
              </a:ext>
            </a:extLst>
          </p:cNvPr>
          <p:cNvSpPr txBox="1"/>
          <p:nvPr/>
        </p:nvSpPr>
        <p:spPr>
          <a:xfrm>
            <a:off x="746449" y="587829"/>
            <a:ext cx="19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Rodalies del punt K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QuadreDeText 3">
                <a:extLst>
                  <a:ext uri="{FF2B5EF4-FFF2-40B4-BE49-F238E27FC236}">
                    <a16:creationId xmlns:a16="http://schemas.microsoft.com/office/drawing/2014/main" id="{EE632288-20C6-4631-8C45-7F9733A54661}"/>
                  </a:ext>
                </a:extLst>
              </p:cNvPr>
              <p:cNvSpPr txBox="1"/>
              <p:nvPr/>
            </p:nvSpPr>
            <p:spPr>
              <a:xfrm>
                <a:off x="746449" y="1338943"/>
                <a:ext cx="10708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ca-ES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a-ES" b="1" i="0" smtClean="0">
                          <a:latin typeface="Cambria Math" panose="02040503050406030204" pitchFamily="18" charset="0"/>
                        </a:rPr>
                        <m:t>𝐪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4" name="QuadreDeText 3">
                <a:extLst>
                  <a:ext uri="{FF2B5EF4-FFF2-40B4-BE49-F238E27FC236}">
                    <a16:creationId xmlns:a16="http://schemas.microsoft.com/office/drawing/2014/main" id="{EE632288-20C6-4631-8C45-7F9733A54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49" y="1338943"/>
                <a:ext cx="1070806" cy="276999"/>
              </a:xfrm>
              <a:prstGeom prst="rect">
                <a:avLst/>
              </a:prstGeom>
              <a:blipFill>
                <a:blip r:embed="rId2"/>
                <a:stretch>
                  <a:fillRect l="-5114" t="-2222" r="-5114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QuadreDeText 4">
                <a:extLst>
                  <a:ext uri="{FF2B5EF4-FFF2-40B4-BE49-F238E27FC236}">
                    <a16:creationId xmlns:a16="http://schemas.microsoft.com/office/drawing/2014/main" id="{94ED9E11-225F-4F70-9B31-1FBB31CF3F16}"/>
                  </a:ext>
                </a:extLst>
              </p:cNvPr>
              <p:cNvSpPr txBox="1"/>
              <p:nvPr/>
            </p:nvSpPr>
            <p:spPr>
              <a:xfrm>
                <a:off x="2457061" y="1338942"/>
                <a:ext cx="981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ca-ES" b="1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≪|</m:t>
                      </m:r>
                      <m:r>
                        <a:rPr lang="ca-ES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ca-ES" b="1" i="0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5" name="QuadreDeText 4">
                <a:extLst>
                  <a:ext uri="{FF2B5EF4-FFF2-40B4-BE49-F238E27FC236}">
                    <a16:creationId xmlns:a16="http://schemas.microsoft.com/office/drawing/2014/main" id="{94ED9E11-225F-4F70-9B31-1FBB31CF3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61" y="1338942"/>
                <a:ext cx="981038" cy="276999"/>
              </a:xfrm>
              <a:prstGeom prst="rect">
                <a:avLst/>
              </a:prstGeom>
              <a:blipFill>
                <a:blip r:embed="rId3"/>
                <a:stretch>
                  <a:fillRect l="-8075" t="-4444" r="-8075" b="-3555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tge 7">
            <a:extLst>
              <a:ext uri="{FF2B5EF4-FFF2-40B4-BE49-F238E27FC236}">
                <a16:creationId xmlns:a16="http://schemas.microsoft.com/office/drawing/2014/main" id="{F397A190-7497-4F8A-B68C-913A12A26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736" y="220703"/>
            <a:ext cx="2295238" cy="2790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E76E21-E0EF-4B9E-ABEF-F384DD22FCC3}"/>
                  </a:ext>
                </a:extLst>
              </p:cNvPr>
              <p:cNvSpPr/>
              <p:nvPr/>
            </p:nvSpPr>
            <p:spPr>
              <a:xfrm>
                <a:off x="640081" y="1997722"/>
                <a:ext cx="4830746" cy="471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𝒌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ca-E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ca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2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ca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𝒒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E76E21-E0EF-4B9E-ABEF-F384DD22FC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1" y="1997722"/>
                <a:ext cx="4830746" cy="4716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78E884-9899-4942-8CA4-587B2FF7826E}"/>
                  </a:ext>
                </a:extLst>
              </p:cNvPr>
              <p:cNvSpPr/>
              <p:nvPr/>
            </p:nvSpPr>
            <p:spPr>
              <a:xfrm>
                <a:off x="640081" y="2469390"/>
                <a:ext cx="4343433" cy="471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𝒌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ca-E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ca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2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ca-E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𝒒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78E884-9899-4942-8CA4-587B2FF782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1" y="2469390"/>
                <a:ext cx="4343433" cy="4716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45DCB88-2DFA-422B-A379-EC0FAD5728A1}"/>
                  </a:ext>
                </a:extLst>
              </p:cNvPr>
              <p:cNvSpPr/>
              <p:nvPr/>
            </p:nvSpPr>
            <p:spPr>
              <a:xfrm>
                <a:off x="6447461" y="1997722"/>
                <a:ext cx="1589859" cy="642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a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45DCB88-2DFA-422B-A379-EC0FAD572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461" y="1997722"/>
                <a:ext cx="1589859" cy="6421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87AA81-F0B7-47B0-9994-92808E1B361A}"/>
                  </a:ext>
                </a:extLst>
              </p:cNvPr>
              <p:cNvSpPr/>
              <p:nvPr/>
            </p:nvSpPr>
            <p:spPr>
              <a:xfrm>
                <a:off x="6449590" y="2690097"/>
                <a:ext cx="1594667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a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87AA81-F0B7-47B0-9994-92808E1B3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590" y="2690097"/>
                <a:ext cx="1594667" cy="6173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9B22D3-B22F-4881-9FDD-AAD62177BD2C}"/>
                  </a:ext>
                </a:extLst>
              </p:cNvPr>
              <p:cNvSpPr/>
              <p:nvPr/>
            </p:nvSpPr>
            <p:spPr>
              <a:xfrm>
                <a:off x="746449" y="3665657"/>
                <a:ext cx="1727909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−1/2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i="1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9B22D3-B22F-4881-9FDD-AAD62177B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49" y="3665657"/>
                <a:ext cx="1727909" cy="7087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196059-9F52-40CD-AFBA-52B10F8C27BC}"/>
                  </a:ext>
                </a:extLst>
              </p:cNvPr>
              <p:cNvSpPr/>
              <p:nvPr/>
            </p:nvSpPr>
            <p:spPr>
              <a:xfrm>
                <a:off x="2486901" y="3743787"/>
                <a:ext cx="1309461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196059-9F52-40CD-AFBA-52B10F8C27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901" y="3743787"/>
                <a:ext cx="1309461" cy="5524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0F0471A-F46A-4AF4-9D66-1AB199FBFB2E}"/>
                  </a:ext>
                </a:extLst>
              </p:cNvPr>
              <p:cNvSpPr/>
              <p:nvPr/>
            </p:nvSpPr>
            <p:spPr>
              <a:xfrm>
                <a:off x="4261554" y="3665656"/>
                <a:ext cx="1443920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0F0471A-F46A-4AF4-9D66-1AB199FBF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554" y="3665656"/>
                <a:ext cx="1443920" cy="7087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37C89F6-F545-47CE-A895-0E052028FE8D}"/>
                  </a:ext>
                </a:extLst>
              </p:cNvPr>
              <p:cNvSpPr/>
              <p:nvPr/>
            </p:nvSpPr>
            <p:spPr>
              <a:xfrm>
                <a:off x="6112866" y="3663975"/>
                <a:ext cx="1600310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m:rPr>
                                    <m:brk m:alnAt="7"/>
                                  </m:r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37C89F6-F545-47CE-A895-0E052028F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866" y="3663975"/>
                <a:ext cx="1600310" cy="7087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EC4EF79-1D72-4DD2-9006-C3AD6E05EDBE}"/>
                  </a:ext>
                </a:extLst>
              </p:cNvPr>
              <p:cNvSpPr/>
              <p:nvPr/>
            </p:nvSpPr>
            <p:spPr>
              <a:xfrm>
                <a:off x="255850" y="4729225"/>
                <a:ext cx="8686802" cy="7472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𝒒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m:rPr>
                                    <m:brk m:alnAt="7"/>
                                  </m:r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m:rPr>
                                    <m:brk m:alnAt="7"/>
                                  </m:r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−1/2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m:rPr>
                                    <m:brk m:alnAt="7"/>
                                  </m:r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−1/2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S" i="1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EC4EF79-1D72-4DD2-9006-C3AD6E05E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50" y="4729225"/>
                <a:ext cx="8686802" cy="7472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DCEFB78-8BE3-4D6E-8DE4-244D926AF58A}"/>
                  </a:ext>
                </a:extLst>
              </p:cNvPr>
              <p:cNvSpPr/>
              <p:nvPr/>
            </p:nvSpPr>
            <p:spPr>
              <a:xfrm>
                <a:off x="252497" y="5523134"/>
                <a:ext cx="7784823" cy="673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𝒒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m:rPr>
                                    <m:brk m:alnAt="7"/>
                                  </m:r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S" i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DCEFB78-8BE3-4D6E-8DE4-244D926AF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97" y="5523134"/>
                <a:ext cx="7784823" cy="67326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tge 19">
            <a:extLst>
              <a:ext uri="{FF2B5EF4-FFF2-40B4-BE49-F238E27FC236}">
                <a16:creationId xmlns:a16="http://schemas.microsoft.com/office/drawing/2014/main" id="{F7100C3A-F050-426F-8AC4-F1B48F2D92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1904" y="3498060"/>
            <a:ext cx="2309070" cy="27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52B310-4B0E-4CF4-9DB5-63B03C3EC8A0}"/>
              </a:ext>
            </a:extLst>
          </p:cNvPr>
          <p:cNvSpPr/>
          <p:nvPr/>
        </p:nvSpPr>
        <p:spPr>
          <a:xfrm>
            <a:off x="1001085" y="874201"/>
            <a:ext cx="7354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C. Segarra, J. Planelles and S. Ulloa </a:t>
            </a:r>
          </a:p>
          <a:p>
            <a:r>
              <a:rPr lang="es-ES" dirty="0"/>
              <a:t>"Edge </a:t>
            </a:r>
            <a:r>
              <a:rPr lang="es-ES" dirty="0" err="1"/>
              <a:t>states</a:t>
            </a:r>
            <a:r>
              <a:rPr lang="es-ES" dirty="0"/>
              <a:t> in </a:t>
            </a:r>
            <a:r>
              <a:rPr lang="es-ES" dirty="0" err="1"/>
              <a:t>dichalcogenide</a:t>
            </a:r>
            <a:r>
              <a:rPr lang="es-ES" dirty="0"/>
              <a:t> </a:t>
            </a:r>
            <a:r>
              <a:rPr lang="es-ES" dirty="0" err="1"/>
              <a:t>nanoribbons</a:t>
            </a:r>
            <a:r>
              <a:rPr lang="es-ES" dirty="0"/>
              <a:t> and triangular quantum </a:t>
            </a:r>
            <a:r>
              <a:rPr lang="es-ES" dirty="0" err="1"/>
              <a:t>dots</a:t>
            </a:r>
            <a:r>
              <a:rPr lang="es-ES" dirty="0"/>
              <a:t>" </a:t>
            </a:r>
          </a:p>
          <a:p>
            <a:r>
              <a:rPr lang="es-ES" dirty="0" err="1"/>
              <a:t>Phys</a:t>
            </a:r>
            <a:r>
              <a:rPr lang="es-ES" dirty="0"/>
              <a:t>. Rev. B 93, 085312.1-6 (2016)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E0FD95-FAE6-4246-9343-C2935461A39E}"/>
              </a:ext>
            </a:extLst>
          </p:cNvPr>
          <p:cNvSpPr/>
          <p:nvPr/>
        </p:nvSpPr>
        <p:spPr>
          <a:xfrm>
            <a:off x="1001085" y="2069551"/>
            <a:ext cx="8763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C. Segarra, </a:t>
            </a:r>
            <a:r>
              <a:rPr lang="es-ES" dirty="0" err="1"/>
              <a:t>J.Planelles</a:t>
            </a:r>
            <a:r>
              <a:rPr lang="es-ES" dirty="0"/>
              <a:t> and J.I. </a:t>
            </a:r>
            <a:r>
              <a:rPr lang="es-ES" dirty="0" err="1"/>
              <a:t>Climente</a:t>
            </a:r>
            <a:r>
              <a:rPr lang="es-ES" dirty="0"/>
              <a:t> </a:t>
            </a:r>
          </a:p>
          <a:p>
            <a:r>
              <a:rPr lang="es-ES" dirty="0"/>
              <a:t>"</a:t>
            </a:r>
            <a:r>
              <a:rPr lang="es-ES" dirty="0" err="1"/>
              <a:t>Magnetic</a:t>
            </a:r>
            <a:r>
              <a:rPr lang="es-ES" dirty="0"/>
              <a:t> </a:t>
            </a:r>
            <a:r>
              <a:rPr lang="es-ES" dirty="0" err="1"/>
              <a:t>field</a:t>
            </a:r>
            <a:r>
              <a:rPr lang="es-ES" dirty="0"/>
              <a:t> </a:t>
            </a:r>
            <a:r>
              <a:rPr lang="es-ES" dirty="0" err="1"/>
              <a:t>dependence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edge</a:t>
            </a:r>
            <a:r>
              <a:rPr lang="es-ES" dirty="0"/>
              <a:t> </a:t>
            </a:r>
            <a:r>
              <a:rPr lang="es-ES" dirty="0" err="1"/>
              <a:t>states</a:t>
            </a:r>
            <a:r>
              <a:rPr lang="es-ES" dirty="0"/>
              <a:t> in MoS2 quantum </a:t>
            </a:r>
            <a:r>
              <a:rPr lang="es-ES" dirty="0" err="1"/>
              <a:t>dots</a:t>
            </a:r>
            <a:r>
              <a:rPr lang="es-ES" dirty="0"/>
              <a:t>“, 2018</a:t>
            </a:r>
          </a:p>
          <a:p>
            <a:r>
              <a:rPr lang="es-ES" dirty="0" err="1"/>
              <a:t>Chapter</a:t>
            </a:r>
            <a:r>
              <a:rPr lang="es-ES" dirty="0"/>
              <a:t> 17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>
                <a:hlinkClick r:id="rId2"/>
              </a:rPr>
              <a:t>"</a:t>
            </a:r>
            <a:r>
              <a:rPr lang="es-ES" dirty="0" err="1">
                <a:hlinkClick r:id="rId2"/>
              </a:rPr>
              <a:t>Physics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of</a:t>
            </a:r>
            <a:r>
              <a:rPr lang="es-ES" dirty="0">
                <a:hlinkClick r:id="rId2"/>
              </a:rPr>
              <a:t> Quantum </a:t>
            </a:r>
            <a:r>
              <a:rPr lang="es-ES" dirty="0" err="1">
                <a:hlinkClick r:id="rId2"/>
              </a:rPr>
              <a:t>Rings</a:t>
            </a:r>
            <a:r>
              <a:rPr lang="es-ES" dirty="0">
                <a:hlinkClick r:id="rId2"/>
              </a:rPr>
              <a:t>" (Springer, ed. V. </a:t>
            </a:r>
            <a:r>
              <a:rPr lang="es-ES" dirty="0" err="1">
                <a:hlinkClick r:id="rId2"/>
              </a:rPr>
              <a:t>Fomin</a:t>
            </a:r>
            <a:r>
              <a:rPr lang="es-ES" dirty="0">
                <a:hlinkClick r:id="rId2"/>
              </a:rPr>
              <a:t>), 2nd </a:t>
            </a:r>
            <a:r>
              <a:rPr lang="es-ES" dirty="0" err="1">
                <a:hlinkClick r:id="rId2"/>
              </a:rPr>
              <a:t>edition</a:t>
            </a:r>
            <a:r>
              <a:rPr lang="es-E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3074B2-FD87-400D-9970-10DBDC35648B}"/>
              </a:ext>
            </a:extLst>
          </p:cNvPr>
          <p:cNvSpPr/>
          <p:nvPr/>
        </p:nvSpPr>
        <p:spPr>
          <a:xfrm>
            <a:off x="1001084" y="3126456"/>
            <a:ext cx="9736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J.Planelles</a:t>
            </a:r>
            <a:r>
              <a:rPr lang="en-US" dirty="0"/>
              <a:t> </a:t>
            </a:r>
          </a:p>
          <a:p>
            <a:r>
              <a:rPr lang="en-US" dirty="0"/>
              <a:t>"A brief note in the form of a decalogue about Berry phase, </a:t>
            </a:r>
            <a:r>
              <a:rPr lang="en-US" dirty="0" err="1"/>
              <a:t>Chern</a:t>
            </a:r>
            <a:r>
              <a:rPr lang="en-US" dirty="0"/>
              <a:t> number, curvature, topological Hamiltonians and much more ... an outline for beginners“</a:t>
            </a:r>
          </a:p>
          <a:p>
            <a:r>
              <a:rPr lang="en-US" dirty="0"/>
              <a:t>Research Gate 2018    </a:t>
            </a:r>
            <a:r>
              <a:rPr lang="en-US" dirty="0">
                <a:hlinkClick r:id="rId3"/>
              </a:rPr>
              <a:t>DOI: 10.13140/RG.2.2.13602.73923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2CE0A-789B-40A7-8A3E-005507ED17F6}"/>
              </a:ext>
            </a:extLst>
          </p:cNvPr>
          <p:cNvSpPr/>
          <p:nvPr/>
        </p:nvSpPr>
        <p:spPr>
          <a:xfrm>
            <a:off x="556469" y="4545842"/>
            <a:ext cx="10013659" cy="102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en-US" dirty="0" err="1"/>
              <a:t>Pleiade</a:t>
            </a:r>
            <a:r>
              <a:rPr lang="en-US" dirty="0"/>
              <a:t> </a:t>
            </a:r>
            <a:r>
              <a:rPr lang="en-US" dirty="0" err="1"/>
              <a:t>d’autors</a:t>
            </a:r>
            <a:r>
              <a:rPr lang="en-US" dirty="0"/>
              <a:t>, </a:t>
            </a: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en-US" dirty="0"/>
              <a:t>Optimized cation exchange for mercury chalcogenides 2D nanoplatelets and its application for alloys</a:t>
            </a: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en-US" dirty="0"/>
              <a:t>just submitted</a:t>
            </a:r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C79B8-4712-49D6-A3AC-48B53DB282AF}"/>
              </a:ext>
            </a:extLst>
          </p:cNvPr>
          <p:cNvSpPr/>
          <p:nvPr/>
        </p:nvSpPr>
        <p:spPr>
          <a:xfrm>
            <a:off x="1001084" y="5879746"/>
            <a:ext cx="6440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5.1b De Born-Oppenheimer </a:t>
            </a:r>
            <a:r>
              <a:rPr lang="es-ES" dirty="0" err="1"/>
              <a:t>als</a:t>
            </a:r>
            <a:r>
              <a:rPr lang="es-ES" dirty="0"/>
              <a:t> </a:t>
            </a:r>
            <a:r>
              <a:rPr lang="es-ES" dirty="0" err="1"/>
              <a:t>hamiltonians</a:t>
            </a:r>
            <a:r>
              <a:rPr lang="es-ES" dirty="0"/>
              <a:t> </a:t>
            </a:r>
            <a:r>
              <a:rPr lang="es-ES" dirty="0" err="1"/>
              <a:t>topològics</a:t>
            </a:r>
            <a:endParaRPr lang="es-ES" dirty="0"/>
          </a:p>
          <a:p>
            <a:r>
              <a:rPr lang="ca-ES" dirty="0" err="1"/>
              <a:t>youtube</a:t>
            </a:r>
            <a:endParaRPr lang="es-E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74513-1881-4946-8D49-18AD8650E961}"/>
              </a:ext>
            </a:extLst>
          </p:cNvPr>
          <p:cNvSpPr/>
          <p:nvPr/>
        </p:nvSpPr>
        <p:spPr>
          <a:xfrm>
            <a:off x="6665051" y="5833579"/>
            <a:ext cx="6440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5.1c Del radical </a:t>
            </a:r>
            <a:r>
              <a:rPr lang="es-ES" dirty="0" err="1"/>
              <a:t>al.lil</a:t>
            </a:r>
            <a:r>
              <a:rPr lang="es-ES" dirty="0"/>
              <a:t> </a:t>
            </a:r>
            <a:r>
              <a:rPr lang="es-ES" dirty="0" err="1"/>
              <a:t>als</a:t>
            </a:r>
            <a:r>
              <a:rPr lang="es-ES" dirty="0"/>
              <a:t> </a:t>
            </a:r>
            <a:r>
              <a:rPr lang="es-ES" dirty="0" err="1"/>
              <a:t>hamiltonians</a:t>
            </a:r>
            <a:r>
              <a:rPr lang="es-ES" dirty="0"/>
              <a:t> </a:t>
            </a:r>
            <a:r>
              <a:rPr lang="es-ES" dirty="0" err="1"/>
              <a:t>topològics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28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7F54813-8702-491F-8E70-D7624FA6C00E}"/>
                  </a:ext>
                </a:extLst>
              </p:cNvPr>
              <p:cNvSpPr/>
              <p:nvPr/>
            </p:nvSpPr>
            <p:spPr>
              <a:xfrm>
                <a:off x="345804" y="1025375"/>
                <a:ext cx="2633926" cy="673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𝒒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S" i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7F54813-8702-491F-8E70-D7624FA6C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04" y="1025375"/>
                <a:ext cx="2633926" cy="6732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E3FFBC-A4F2-4277-B563-1E89A17BFA91}"/>
                  </a:ext>
                </a:extLst>
              </p:cNvPr>
              <p:cNvSpPr/>
              <p:nvPr/>
            </p:nvSpPr>
            <p:spPr>
              <a:xfrm>
                <a:off x="345804" y="1800220"/>
                <a:ext cx="2690545" cy="673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1" i="1" smtClean="0">
                          <a:latin typeface="Cambria Math" panose="02040503050406030204" pitchFamily="18" charset="0"/>
                        </a:rPr>
                        <m:t>𝒒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ca-E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S" i="1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E3FFBC-A4F2-4277-B563-1E89A17BF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04" y="1800220"/>
                <a:ext cx="2690545" cy="6732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406C0C-409B-404B-B091-DD262A579F80}"/>
                  </a:ext>
                </a:extLst>
              </p:cNvPr>
              <p:cNvSpPr/>
              <p:nvPr/>
            </p:nvSpPr>
            <p:spPr>
              <a:xfrm>
                <a:off x="345804" y="518809"/>
                <a:ext cx="3035959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·</m:t>
                                  </m:r>
                                  <m:r>
                                    <a:rPr lang="ca-E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·</m:t>
                                  </m:r>
                                  <m:r>
                                    <a:rPr lang="ca-E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406C0C-409B-404B-B091-DD262A579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04" y="518809"/>
                <a:ext cx="3035959" cy="404983"/>
              </a:xfrm>
              <a:prstGeom prst="rect">
                <a:avLst/>
              </a:prstGeom>
              <a:blipFill>
                <a:blip r:embed="rId4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au de tancament 4">
            <a:extLst>
              <a:ext uri="{FF2B5EF4-FFF2-40B4-BE49-F238E27FC236}">
                <a16:creationId xmlns:a16="http://schemas.microsoft.com/office/drawing/2014/main" id="{187397E9-2E2A-4141-BF86-492D0DDF4B6A}"/>
              </a:ext>
            </a:extLst>
          </p:cNvPr>
          <p:cNvSpPr/>
          <p:nvPr/>
        </p:nvSpPr>
        <p:spPr>
          <a:xfrm>
            <a:off x="3467141" y="675516"/>
            <a:ext cx="184558" cy="160126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C1C8E6B-B840-4F6F-A3D9-0AF4161C0589}"/>
                  </a:ext>
                </a:extLst>
              </p:cNvPr>
              <p:cNvSpPr/>
              <p:nvPr/>
            </p:nvSpPr>
            <p:spPr>
              <a:xfrm>
                <a:off x="4082491" y="1025375"/>
                <a:ext cx="2645211" cy="673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C1C8E6B-B840-4F6F-A3D9-0AF4161C05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491" y="1025375"/>
                <a:ext cx="2645211" cy="673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4BCF349-2BBB-463F-A348-7B293CBB8D14}"/>
                  </a:ext>
                </a:extLst>
              </p:cNvPr>
              <p:cNvSpPr/>
              <p:nvPr/>
            </p:nvSpPr>
            <p:spPr>
              <a:xfrm>
                <a:off x="7743201" y="987464"/>
                <a:ext cx="2645211" cy="673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4BCF349-2BBB-463F-A348-7B293CBB8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201" y="987464"/>
                <a:ext cx="2645211" cy="6732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grupa 11">
            <a:extLst>
              <a:ext uri="{FF2B5EF4-FFF2-40B4-BE49-F238E27FC236}">
                <a16:creationId xmlns:a16="http://schemas.microsoft.com/office/drawing/2014/main" id="{D22C44B9-DDC5-4931-B18F-6D87A3FBFF59}"/>
              </a:ext>
            </a:extLst>
          </p:cNvPr>
          <p:cNvGrpSpPr/>
          <p:nvPr/>
        </p:nvGrpSpPr>
        <p:grpSpPr>
          <a:xfrm>
            <a:off x="419878" y="2925866"/>
            <a:ext cx="2745662" cy="369332"/>
            <a:chOff x="4357396" y="2556588"/>
            <a:chExt cx="2745662" cy="369332"/>
          </a:xfrm>
        </p:grpSpPr>
        <p:sp>
          <p:nvSpPr>
            <p:cNvPr id="8" name="QuadreDeText 7">
              <a:extLst>
                <a:ext uri="{FF2B5EF4-FFF2-40B4-BE49-F238E27FC236}">
                  <a16:creationId xmlns:a16="http://schemas.microsoft.com/office/drawing/2014/main" id="{341C458D-F7F9-4886-9626-A67D3BBA2441}"/>
                </a:ext>
              </a:extLst>
            </p:cNvPr>
            <p:cNvSpPr txBox="1"/>
            <p:nvPr/>
          </p:nvSpPr>
          <p:spPr>
            <a:xfrm>
              <a:off x="4357396" y="2556588"/>
              <a:ext cx="2051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Coordenades polars</a:t>
              </a:r>
              <a:endParaRPr lang="es-E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10C74BE-B0F1-48F1-8BA2-C4AC9B694AA2}"/>
                    </a:ext>
                  </a:extLst>
                </p:cNvPr>
                <p:cNvSpPr/>
                <p:nvPr/>
              </p:nvSpPr>
              <p:spPr>
                <a:xfrm>
                  <a:off x="6338810" y="2556588"/>
                  <a:ext cx="7642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ca-E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a-E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r>
                          <a:rPr lang="ca-E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10C74BE-B0F1-48F1-8BA2-C4AC9B694A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8810" y="2556588"/>
                  <a:ext cx="76424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QuadreDeText 10">
                <a:extLst>
                  <a:ext uri="{FF2B5EF4-FFF2-40B4-BE49-F238E27FC236}">
                    <a16:creationId xmlns:a16="http://schemas.microsoft.com/office/drawing/2014/main" id="{2D73B9F5-8D8F-4FD6-9150-EAFC32091ADA}"/>
                  </a:ext>
                </a:extLst>
              </p:cNvPr>
              <p:cNvSpPr txBox="1"/>
              <p:nvPr/>
            </p:nvSpPr>
            <p:spPr>
              <a:xfrm>
                <a:off x="3559420" y="2841259"/>
                <a:ext cx="6286529" cy="555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a-E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ca-ES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a-E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d>
                      <m:dPr>
                        <m:begChr m:val="["/>
                        <m:endChr m:val="]"/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s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ca-ES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</m:t>
                    </m:r>
                    <m:sSub>
                      <m:sSub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ca-E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d>
                      <m:dPr>
                        <m:begChr m:val="["/>
                        <m:endChr m:val="]"/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a-E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a-E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11" name="QuadreDeText 10">
                <a:extLst>
                  <a:ext uri="{FF2B5EF4-FFF2-40B4-BE49-F238E27FC236}">
                    <a16:creationId xmlns:a16="http://schemas.microsoft.com/office/drawing/2014/main" id="{2D73B9F5-8D8F-4FD6-9150-EAFC32091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420" y="2841259"/>
                <a:ext cx="6286529" cy="5553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5A97DD0-B259-4D0D-B68B-388413C3BFF9}"/>
                  </a:ext>
                </a:extLst>
              </p:cNvPr>
              <p:cNvSpPr/>
              <p:nvPr/>
            </p:nvSpPr>
            <p:spPr>
              <a:xfrm>
                <a:off x="3467141" y="3613611"/>
                <a:ext cx="1831014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sSup>
                                  <m:sSup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ca-E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5A97DD0-B259-4D0D-B68B-388413C3B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41" y="3613611"/>
                <a:ext cx="1831014" cy="6646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7323F9-5201-4CB4-BD2B-DD12457BCBD4}"/>
                  </a:ext>
                </a:extLst>
              </p:cNvPr>
              <p:cNvSpPr/>
              <p:nvPr/>
            </p:nvSpPr>
            <p:spPr>
              <a:xfrm>
                <a:off x="114774" y="4668943"/>
                <a:ext cx="19526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ca-E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〈"/>
                          <m:endChr m:val="〉"/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S" i="1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F7323F9-5201-4CB4-BD2B-DD12457BCB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74" y="4668943"/>
                <a:ext cx="1952650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BC9D61-A9D5-4303-8491-D1730909BF6F}"/>
                  </a:ext>
                </a:extLst>
              </p:cNvPr>
              <p:cNvSpPr/>
              <p:nvPr/>
            </p:nvSpPr>
            <p:spPr>
              <a:xfrm>
                <a:off x="2049894" y="4495224"/>
                <a:ext cx="2332754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b>
                                    </m:sSub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ca-E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b>
                                    </m:sSub>
                                    <m: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ca-E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ca-E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i="1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BC9D61-A9D5-4303-8491-D1730909B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894" y="4495224"/>
                <a:ext cx="2332754" cy="714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5088111-4A5F-4FCA-81FC-C00DCA701D28}"/>
                  </a:ext>
                </a:extLst>
              </p:cNvPr>
              <p:cNvSpPr/>
              <p:nvPr/>
            </p:nvSpPr>
            <p:spPr>
              <a:xfrm>
                <a:off x="4517500" y="4552001"/>
                <a:ext cx="7199535" cy="601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a-E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ca-E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〈"/>
                        <m:endChr m:val="〉"/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f>
                          <m:f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ca-E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e>
                    </m:d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ca-E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s-ES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a-E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ca-E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a-E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  <m:e>
                              <m:r>
                                <a:rPr lang="ca-E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s-ES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a-E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ca-E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a-ES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ca-E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ca-E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ca-ES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ca-ES" b="0" i="1" dirty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ca-E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ca-E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ca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s-E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ca-E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s-ES" i="1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5088111-4A5F-4FCA-81FC-C00DCA701D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500" y="4552001"/>
                <a:ext cx="7199535" cy="60112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24D43E6-BC18-4D03-9E61-E36A0C270561}"/>
              </a:ext>
            </a:extLst>
          </p:cNvPr>
          <p:cNvSpPr/>
          <p:nvPr/>
        </p:nvSpPr>
        <p:spPr>
          <a:xfrm>
            <a:off x="231570" y="5780656"/>
            <a:ext cx="1065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al punt K’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0480C6F-D174-4700-8AA8-9EF85B5D78EF}"/>
                  </a:ext>
                </a:extLst>
              </p:cNvPr>
              <p:cNvSpPr/>
              <p:nvPr/>
            </p:nvSpPr>
            <p:spPr>
              <a:xfrm>
                <a:off x="1382103" y="5606029"/>
                <a:ext cx="1783437" cy="65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es-E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ca-E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0480C6F-D174-4700-8AA8-9EF85B5D7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103" y="5606029"/>
                <a:ext cx="1783437" cy="6594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QuadreDeText 18">
                <a:extLst>
                  <a:ext uri="{FF2B5EF4-FFF2-40B4-BE49-F238E27FC236}">
                    <a16:creationId xmlns:a16="http://schemas.microsoft.com/office/drawing/2014/main" id="{5DF9E298-7904-496E-8A3F-50285A4D0D03}"/>
                  </a:ext>
                </a:extLst>
              </p:cNvPr>
              <p:cNvSpPr txBox="1"/>
              <p:nvPr/>
            </p:nvSpPr>
            <p:spPr>
              <a:xfrm>
                <a:off x="3802225" y="5797267"/>
                <a:ext cx="3693382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ca-E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ca-E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ca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nary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ca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a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ca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ca-E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ca-E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s-E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ca-E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9" name="QuadreDeText 18">
                <a:extLst>
                  <a:ext uri="{FF2B5EF4-FFF2-40B4-BE49-F238E27FC236}">
                    <a16:creationId xmlns:a16="http://schemas.microsoft.com/office/drawing/2014/main" id="{5DF9E298-7904-496E-8A3F-50285A4D0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225" y="5797267"/>
                <a:ext cx="3693382" cy="7265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CAB5E7-0322-46F6-9D9A-C4F1BF8C9893}"/>
                  </a:ext>
                </a:extLst>
              </p:cNvPr>
              <p:cNvSpPr/>
              <p:nvPr/>
            </p:nvSpPr>
            <p:spPr>
              <a:xfrm>
                <a:off x="9685610" y="5780656"/>
                <a:ext cx="8083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s-E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ca-E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CAB5E7-0322-46F6-9D9A-C4F1BF8C9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5610" y="5780656"/>
                <a:ext cx="80836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015489A4-58BE-4981-9AF3-D0DCE574EEE2}"/>
              </a:ext>
            </a:extLst>
          </p:cNvPr>
          <p:cNvSpPr/>
          <p:nvPr/>
        </p:nvSpPr>
        <p:spPr>
          <a:xfrm>
            <a:off x="8619805" y="5796562"/>
            <a:ext cx="1065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al punt K’</a:t>
            </a:r>
            <a:endParaRPr lang="es-ES" dirty="0"/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05306CB2-FEED-4487-B8DB-432EB3EFAE5E}"/>
              </a:ext>
            </a:extLst>
          </p:cNvPr>
          <p:cNvSpPr txBox="1"/>
          <p:nvPr/>
        </p:nvSpPr>
        <p:spPr>
          <a:xfrm>
            <a:off x="7273848" y="6447529"/>
            <a:ext cx="432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Topologia </a:t>
            </a:r>
            <a:r>
              <a:rPr lang="ca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marginal</a:t>
            </a:r>
            <a:endParaRPr lang="es-E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B9403929-ADC8-43CB-8432-FD47FA7551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24059" y="5444569"/>
            <a:ext cx="1018817" cy="10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2501B-070D-4BC6-A674-5AB6CA38291C}"/>
              </a:ext>
            </a:extLst>
          </p:cNvPr>
          <p:cNvSpPr/>
          <p:nvPr/>
        </p:nvSpPr>
        <p:spPr>
          <a:xfrm>
            <a:off x="1177255" y="3414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J.Planelles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 brief note in the form of a decalogue about Berry phase,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number, curvature, topological Hamiltonians and much more ... an outline for beginners“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Research Gate, 2018:    </a:t>
            </a:r>
            <a:r>
              <a:rPr lang="en-US" dirty="0">
                <a:hlinkClick r:id="rId2"/>
              </a:rPr>
              <a:t>DOI: 10.13140/RG.2.2.13602.73923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8527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F51B2E7C-6EF0-492A-BBE8-CB13CF31B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69" y="1455704"/>
            <a:ext cx="3264878" cy="2495511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DE299DF9-B2D6-4CE1-920E-427EFD525258}"/>
              </a:ext>
            </a:extLst>
          </p:cNvPr>
          <p:cNvSpPr txBox="1"/>
          <p:nvPr/>
        </p:nvSpPr>
        <p:spPr>
          <a:xfrm>
            <a:off x="687897" y="528506"/>
            <a:ext cx="4238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Lieb</a:t>
            </a:r>
            <a:r>
              <a:rPr lang="ca-ES" sz="24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sz="24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ca-ES" sz="24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“</a:t>
            </a:r>
            <a:r>
              <a:rPr lang="ca-ES" sz="24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Perovskite</a:t>
            </a:r>
            <a:r>
              <a:rPr lang="ca-ES" sz="24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2D”</a:t>
            </a:r>
            <a:endParaRPr lang="es-ES" sz="2400" b="1" dirty="0">
              <a:solidFill>
                <a:srgbClr val="B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39736496-1B12-4CB6-9878-E0D34C707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814" y="1175932"/>
            <a:ext cx="3486317" cy="927094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6F5B2115-3566-48C3-A01B-36650D333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075" y="2189980"/>
            <a:ext cx="2731113" cy="491121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CB508E54-AB05-4842-9718-95FD709FD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075" y="2717247"/>
            <a:ext cx="788836" cy="359616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7ADA2E5F-1649-444E-AED1-829CF6012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625" y="1156306"/>
            <a:ext cx="2997545" cy="1684518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5CD96FAF-A1B7-4E6A-B966-CA7EBC961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0625" y="2982977"/>
            <a:ext cx="2997545" cy="850744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B0B2F902-6E69-4483-847A-F6A4DB637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258" y="4103441"/>
            <a:ext cx="5901735" cy="2163689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998ED88D-C396-43E6-A51E-2652568BF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567" y="6100894"/>
            <a:ext cx="34099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373266-A8B7-489D-9C1F-920628CB9EFE}"/>
              </a:ext>
            </a:extLst>
          </p:cNvPr>
          <p:cNvSpPr/>
          <p:nvPr/>
        </p:nvSpPr>
        <p:spPr>
          <a:xfrm>
            <a:off x="392121" y="299799"/>
            <a:ext cx="222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Perovskite</a:t>
            </a:r>
            <a:r>
              <a:rPr lang="ca-ES" sz="24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(3D)</a:t>
            </a:r>
            <a:endParaRPr lang="es-ES" sz="2400" dirty="0"/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51EE0F14-9C35-4BBB-85E1-4101E16D6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61" y="1020638"/>
            <a:ext cx="2119954" cy="2058122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A339E0F3-8E47-4EEA-892F-0729B736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565" y="873508"/>
            <a:ext cx="3877960" cy="1304981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DA76E5A3-4245-4826-922E-15F73BEFC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424" y="873508"/>
            <a:ext cx="3975464" cy="1223740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74C5A2B2-ED01-4CFA-89E5-2CF71A93F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389" y="2178489"/>
            <a:ext cx="4259533" cy="605047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788228B3-6C39-42AB-82B4-099D9825C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591" y="2922703"/>
            <a:ext cx="1061649" cy="538631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C2B6500B-94EB-4AA8-B3F2-37C3EF17D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37" y="3308342"/>
            <a:ext cx="6263590" cy="32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5FC551C1-7961-4305-9577-649B040C4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22" y="374839"/>
            <a:ext cx="962025" cy="952500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DD675685-FAFF-48AB-B1E2-4DF8EFE46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107" y="389126"/>
            <a:ext cx="1066800" cy="923925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CEB53B2B-0965-4A9E-A08B-96FDAC598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644" y="374839"/>
            <a:ext cx="904875" cy="885825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3582B721-39D9-4957-9AEF-8DF995D8B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31" y="3794227"/>
            <a:ext cx="914400" cy="81915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8C7C84DD-B4E2-4BB8-831E-44410998B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557" y="3794227"/>
            <a:ext cx="895350" cy="866775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0B700CF6-52E2-4EA7-BB6E-2B09079B4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05" y="1682736"/>
            <a:ext cx="2046857" cy="1119188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ED27DF75-170C-48EA-A889-18BE95F2E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5942" y="1682736"/>
            <a:ext cx="2046858" cy="1001111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4CBEC13F-ACD8-428F-B98D-20CCC658A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144" y="1623697"/>
            <a:ext cx="2356513" cy="1119188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BF6CCC29-5067-479B-8F7B-864C7BB725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60" y="5239886"/>
            <a:ext cx="2244145" cy="1119188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F3145372-3848-4369-8F63-2847CA0AC8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7052" y="5359954"/>
            <a:ext cx="2340177" cy="1001111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02F35611-460B-481C-B482-91FE6C70F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7418" y="2801924"/>
            <a:ext cx="46005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>
            <a:extLst>
              <a:ext uri="{FF2B5EF4-FFF2-40B4-BE49-F238E27FC236}">
                <a16:creationId xmlns:a16="http://schemas.microsoft.com/office/drawing/2014/main" id="{82FA6CB1-7CC5-4BF7-974C-500CE2C5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2" y="444071"/>
            <a:ext cx="8920476" cy="59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5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24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956835D8-12B8-45A8-919B-03ED8D5A3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8" y="455136"/>
            <a:ext cx="3864626" cy="2892071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1504C0B6-CFBC-47D6-800D-FA64ACDAA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42" y="455136"/>
            <a:ext cx="3937149" cy="2892071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A249EFEB-B9BA-420B-9815-1F0992118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085" y="455136"/>
            <a:ext cx="3864627" cy="2871739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00AEB6E5-53BE-4650-8D4F-016C62515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06" y="3642220"/>
            <a:ext cx="3864536" cy="289207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5D25A623-27EB-4301-9AB5-11AB8C03C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477" y="3642219"/>
            <a:ext cx="8002235" cy="28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0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9AAC245A-3BD9-47EB-A0C5-FEAD501A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9" y="1667676"/>
            <a:ext cx="3824431" cy="2694599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1234CCC6-2024-4911-A31F-68643956E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65" y="1667676"/>
            <a:ext cx="3575518" cy="2699304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5FB1AD26-36E9-4DC6-96FB-315780CD4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012" y="175327"/>
            <a:ext cx="3550491" cy="2634985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7C3BDA49-7560-4755-BDDA-235FE69DE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435" y="3044782"/>
            <a:ext cx="3549068" cy="26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4EE37A91-F1EB-48FA-BC66-EACE40ECA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488" y="286136"/>
            <a:ext cx="8266853" cy="5774878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D5D3226E-9251-4CFB-9F90-3E480754F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94" y="6395673"/>
            <a:ext cx="7209524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9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59DBDDD6-FDE2-49FC-BFF6-3A494A41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1" y="639031"/>
            <a:ext cx="3681090" cy="2070613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13E48309-7516-4FA7-B46D-BB6F273D9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534" y="639031"/>
            <a:ext cx="3681088" cy="2070612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ECC265E3-9D93-4C65-A4BB-2F7E0018D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27" y="3348257"/>
            <a:ext cx="10077450" cy="160020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A903B315-3C10-4556-9C78-BD965CC40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352" y="4948457"/>
            <a:ext cx="4351313" cy="1575956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D4B065F5-0F0F-4367-8E30-9470AFBD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40" y="104553"/>
            <a:ext cx="3042460" cy="443562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CBDAF3A7-F3CA-416B-8478-D77E89285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1325" y="659623"/>
            <a:ext cx="3644480" cy="205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27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18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70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02C19CEC-A0C7-47A4-B01E-3FD661FC0293}"/>
              </a:ext>
            </a:extLst>
          </p:cNvPr>
          <p:cNvSpPr txBox="1"/>
          <p:nvPr/>
        </p:nvSpPr>
        <p:spPr>
          <a:xfrm>
            <a:off x="662473" y="352783"/>
            <a:ext cx="6284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a-E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reversal</a:t>
            </a:r>
            <a:r>
              <a:rPr lang="ca-E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ca-E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Kramers</a:t>
            </a:r>
            <a:r>
              <a:rPr lang="ca-E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theorem</a:t>
            </a:r>
            <a:endParaRPr lang="es-E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E7964F-0C33-4DAC-ACAD-10E3DF392200}"/>
              </a:ext>
            </a:extLst>
          </p:cNvPr>
          <p:cNvSpPr/>
          <p:nvPr/>
        </p:nvSpPr>
        <p:spPr>
          <a:xfrm>
            <a:off x="662473" y="1287023"/>
            <a:ext cx="8397380" cy="962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0899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In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the absence of spin orbit interactions, </a:t>
            </a:r>
            <a:r>
              <a:rPr lang="en-US" dirty="0" err="1">
                <a:latin typeface="CMR10"/>
                <a:ea typeface="Calibri" panose="020F0502020204030204" pitchFamily="34" charset="0"/>
                <a:cs typeface="CMR10"/>
              </a:rPr>
              <a:t>Kramers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' degeneracy is simply the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0899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degeneracy between up and down spins which is fulfilled automatically in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the absence of a magnetic field. 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FB0B85-25CE-47B3-ACBE-77697452B556}"/>
              </a:ext>
            </a:extLst>
          </p:cNvPr>
          <p:cNvSpPr/>
          <p:nvPr/>
        </p:nvSpPr>
        <p:spPr>
          <a:xfrm>
            <a:off x="662473" y="2648497"/>
            <a:ext cx="7673130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0899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If there are electronic states bound to the edges (or surface in the case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0899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of a 3D topological insulator), then </a:t>
            </a:r>
            <a:r>
              <a:rPr lang="en-US" dirty="0" err="1">
                <a:latin typeface="CMR10"/>
                <a:ea typeface="Calibri" panose="020F0502020204030204" pitchFamily="34" charset="0"/>
                <a:cs typeface="CMR10"/>
              </a:rPr>
              <a:t>Kramers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' theorem requires they be 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least twofold degenerate at the </a:t>
            </a:r>
            <a:r>
              <a:rPr lang="en-US" dirty="0">
                <a:latin typeface="Algerian" panose="04020705040A02060702" pitchFamily="82" charset="0"/>
                <a:ea typeface="Calibri" panose="020F0502020204030204" pitchFamily="34" charset="0"/>
                <a:cs typeface="CMSY10"/>
              </a:rPr>
              <a:t>T</a:t>
            </a:r>
            <a:r>
              <a:rPr lang="en-US" dirty="0">
                <a:latin typeface="CMSY10"/>
                <a:ea typeface="Calibri" panose="020F0502020204030204" pitchFamily="34" charset="0"/>
                <a:cs typeface="CMSY10"/>
              </a:rPr>
              <a:t> 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invariant momenta. If there is only one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state available for each spin, then opening a gap necessarily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violates </a:t>
            </a:r>
            <a:r>
              <a:rPr lang="en-US" dirty="0" err="1">
                <a:latin typeface="CMR10"/>
                <a:ea typeface="Calibri" panose="020F0502020204030204" pitchFamily="34" charset="0"/>
                <a:cs typeface="CMR10"/>
              </a:rPr>
              <a:t>Kramers</a:t>
            </a:r>
            <a:r>
              <a:rPr lang="en-US" dirty="0">
                <a:latin typeface="CMR10"/>
                <a:ea typeface="Calibri" panose="020F0502020204030204" pitchFamily="34" charset="0"/>
                <a:cs typeface="CMR10"/>
              </a:rPr>
              <a:t>' theorem. </a:t>
            </a:r>
            <a:endParaRPr lang="es-ES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592CD783-D254-47A2-9C2E-45289E5A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256" y="2437385"/>
            <a:ext cx="4045943" cy="18075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F68EB5-3C5B-491D-8EA9-67EE88297BD1}"/>
              </a:ext>
            </a:extLst>
          </p:cNvPr>
          <p:cNvSpPr/>
          <p:nvPr/>
        </p:nvSpPr>
        <p:spPr>
          <a:xfrm>
            <a:off x="662472" y="44610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-Roman"/>
              </a:rPr>
              <a:t>We build topologically nontrivial insulating phases when spin-orbit coupling is introduced and gapless states remain.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B9B205-786F-404C-BAC3-C0FBA8FA1CA1}"/>
              </a:ext>
            </a:extLst>
          </p:cNvPr>
          <p:cNvSpPr/>
          <p:nvPr/>
        </p:nvSpPr>
        <p:spPr>
          <a:xfrm>
            <a:off x="662472" y="5359005"/>
            <a:ext cx="6736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-Roman"/>
              </a:rPr>
              <a:t>You do not need SOC to get topological order. However, SOC is indeed a necessary ingredient in </a:t>
            </a:r>
            <a:r>
              <a:rPr lang="en-US" dirty="0" err="1">
                <a:latin typeface="Times-Roman"/>
              </a:rPr>
              <a:t>HgTe</a:t>
            </a:r>
            <a:r>
              <a:rPr lang="en-US" dirty="0">
                <a:latin typeface="Times-Roman"/>
              </a:rPr>
              <a:t> and many other materials which have so far been experimentally confirmed as topological insulators.</a:t>
            </a:r>
          </a:p>
        </p:txBody>
      </p:sp>
    </p:spTree>
    <p:extLst>
      <p:ext uri="{BB962C8B-B14F-4D97-AF65-F5344CB8AC3E}">
        <p14:creationId xmlns:p14="http://schemas.microsoft.com/office/powerpoint/2010/main" val="22416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B61C10F4-7CBE-43C0-9FB6-01FA95204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106" y="4478541"/>
            <a:ext cx="4152900" cy="1743075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7B8047D8-E052-4C03-A854-3B0DB69CB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1" y="347662"/>
            <a:ext cx="764857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1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82F879C3-5405-4275-BAC4-EE9225C3E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48" y="537997"/>
            <a:ext cx="8858774" cy="34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7">
            <a:extLst>
              <a:ext uri="{FF2B5EF4-FFF2-40B4-BE49-F238E27FC236}">
                <a16:creationId xmlns:a16="http://schemas.microsoft.com/office/drawing/2014/main" id="{A2BC458B-77C4-40AF-88F6-9ED96CAB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900" y="1997824"/>
            <a:ext cx="2387267" cy="1079886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05202590-6DC9-4E75-8D29-B992100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297" y="1565913"/>
            <a:ext cx="4939079" cy="22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216E66-E0A1-4E20-99DD-EF4B45B64CCA}"/>
                  </a:ext>
                </a:extLst>
              </p:cNvPr>
              <p:cNvSpPr/>
              <p:nvPr/>
            </p:nvSpPr>
            <p:spPr>
              <a:xfrm>
                <a:off x="2117331" y="990187"/>
                <a:ext cx="2248243" cy="426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</a:rPr>
                            <m:t>𝑛𝑘</m:t>
                          </m:r>
                        </m:sub>
                      </m:sSub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ca-E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a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ca-E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ca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ca-E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216E66-E0A1-4E20-99DD-EF4B45B64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331" y="990187"/>
                <a:ext cx="2248243" cy="426848"/>
              </a:xfrm>
              <a:prstGeom prst="rect">
                <a:avLst/>
              </a:prstGeom>
              <a:blipFill>
                <a:blip r:embed="rId2"/>
                <a:stretch>
                  <a:fillRect t="-5714" r="-7046" b="-14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326A133-FE1A-4E74-950A-8D3506B12BAB}"/>
                  </a:ext>
                </a:extLst>
              </p:cNvPr>
              <p:cNvSpPr/>
              <p:nvPr/>
            </p:nvSpPr>
            <p:spPr>
              <a:xfrm>
                <a:off x="5705890" y="805521"/>
                <a:ext cx="28842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〈"/>
                          <m:endChr m:val="〉"/>
                          <m:ctrlPr>
                            <a:rPr lang="ca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𝑛𝑘</m:t>
                              </m:r>
                            </m:sub>
                          </m:sSub>
                          <m:d>
                            <m:d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ca-E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ca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𝑛𝑘</m:t>
                              </m:r>
                            </m:sub>
                          </m:sSub>
                          <m:d>
                            <m:dPr>
                              <m:ctrlPr>
                                <a:rPr lang="ca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ca-E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a-E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326A133-FE1A-4E74-950A-8D3506B12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890" y="805521"/>
                <a:ext cx="2884251" cy="369332"/>
              </a:xfrm>
              <a:prstGeom prst="rect">
                <a:avLst/>
              </a:prstGeom>
              <a:blipFill>
                <a:blip r:embed="rId3"/>
                <a:stretch>
                  <a:fillRect t="-22951" r="-2960"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83EAFD2-6CAE-45C7-95F6-ECE335FA1744}"/>
                  </a:ext>
                </a:extLst>
              </p:cNvPr>
              <p:cNvSpPr/>
              <p:nvPr/>
            </p:nvSpPr>
            <p:spPr>
              <a:xfrm>
                <a:off x="2323290" y="2373277"/>
                <a:ext cx="1474250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ca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ca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83EAFD2-6CAE-45C7-95F6-ECE335FA1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290" y="2373277"/>
                <a:ext cx="1474250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tge 5">
            <a:extLst>
              <a:ext uri="{FF2B5EF4-FFF2-40B4-BE49-F238E27FC236}">
                <a16:creationId xmlns:a16="http://schemas.microsoft.com/office/drawing/2014/main" id="{33E1D3E9-5EB9-4E60-AC00-1215F262F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842" y="2070335"/>
            <a:ext cx="5409670" cy="1385225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CA306B6D-5DBE-4B75-A2E1-5A9685F33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660" y="3437878"/>
            <a:ext cx="2918670" cy="33616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148D3F-C172-41CD-A6D7-6D865E195D42}"/>
              </a:ext>
            </a:extLst>
          </p:cNvPr>
          <p:cNvSpPr/>
          <p:nvPr/>
        </p:nvSpPr>
        <p:spPr>
          <a:xfrm>
            <a:off x="5705890" y="1174853"/>
            <a:ext cx="4435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connexió</a:t>
            </a:r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de Berry, </a:t>
            </a:r>
            <a:r>
              <a:rPr lang="es-E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anàleg</a:t>
            </a:r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de potencial vector</a:t>
            </a:r>
            <a:endParaRPr lang="es-E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8036F-7656-4FEF-838F-1CA84B4A0637}"/>
              </a:ext>
            </a:extLst>
          </p:cNvPr>
          <p:cNvSpPr/>
          <p:nvPr/>
        </p:nvSpPr>
        <p:spPr>
          <a:xfrm>
            <a:off x="6889671" y="4479100"/>
            <a:ext cx="5041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més</a:t>
            </a:r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detalls</a:t>
            </a:r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en la serie: 5.1b De Born-Oppenheimer </a:t>
            </a:r>
          </a:p>
          <a:p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    </a:t>
            </a:r>
            <a:r>
              <a:rPr lang="es-E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als</a:t>
            </a:r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hamiltonians</a:t>
            </a:r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topològics</a:t>
            </a:r>
            <a:endParaRPr lang="es-E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>
            <a:extLst>
              <a:ext uri="{FF2B5EF4-FFF2-40B4-BE49-F238E27FC236}">
                <a16:creationId xmlns:a16="http://schemas.microsoft.com/office/drawing/2014/main" id="{C0409DBA-0DE9-431A-9801-6972D585CC18}"/>
              </a:ext>
            </a:extLst>
          </p:cNvPr>
          <p:cNvSpPr txBox="1"/>
          <p:nvPr/>
        </p:nvSpPr>
        <p:spPr>
          <a:xfrm>
            <a:off x="662473" y="352783"/>
            <a:ext cx="5024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Hamiltonians Topològics 1D</a:t>
            </a:r>
            <a:endParaRPr lang="es-E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8CF594B2-A72A-473C-9E97-58DFABC6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49" y="1999030"/>
            <a:ext cx="2428571" cy="695238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C85DB5B9-1002-47F9-9D4B-121A8FBB7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909" y="1301278"/>
            <a:ext cx="6615974" cy="1924167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252D3928-44EA-4022-AE9C-B605AFD56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15" y="4698600"/>
            <a:ext cx="2761905" cy="857143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2CC7163-FCDA-4A75-8BC4-0E9516052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71" y="3429000"/>
            <a:ext cx="6087991" cy="31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551984F8-8677-448A-9FBE-FE35509A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89" y="272407"/>
            <a:ext cx="2028571" cy="1066667"/>
          </a:xfrm>
          <a:prstGeom prst="rect">
            <a:avLst/>
          </a:prstGeom>
        </p:spPr>
      </p:pic>
      <p:grpSp>
        <p:nvGrpSpPr>
          <p:cNvPr id="21" name="Agrupa 20">
            <a:extLst>
              <a:ext uri="{FF2B5EF4-FFF2-40B4-BE49-F238E27FC236}">
                <a16:creationId xmlns:a16="http://schemas.microsoft.com/office/drawing/2014/main" id="{EBFD2B12-C182-414C-95DD-68AF09CD17D2}"/>
              </a:ext>
            </a:extLst>
          </p:cNvPr>
          <p:cNvGrpSpPr/>
          <p:nvPr/>
        </p:nvGrpSpPr>
        <p:grpSpPr>
          <a:xfrm>
            <a:off x="2748426" y="253261"/>
            <a:ext cx="2163678" cy="1570873"/>
            <a:chOff x="4855060" y="1075097"/>
            <a:chExt cx="2163678" cy="15708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DFDA36E-1F79-4DB7-859D-298AF9BB447E}"/>
                    </a:ext>
                  </a:extLst>
                </p:cNvPr>
                <p:cNvSpPr/>
                <p:nvPr/>
              </p:nvSpPr>
              <p:spPr>
                <a:xfrm>
                  <a:off x="5055060" y="1279762"/>
                  <a:ext cx="1963678" cy="13662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5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DFDA36E-1F79-4DB7-859D-298AF9BB44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060" y="1279762"/>
                  <a:ext cx="1963678" cy="136620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Imatge 10">
              <a:extLst>
                <a:ext uri="{FF2B5EF4-FFF2-40B4-BE49-F238E27FC236}">
                  <a16:creationId xmlns:a16="http://schemas.microsoft.com/office/drawing/2014/main" id="{91882002-090E-4885-9547-7CCF78A98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0220" y="1093758"/>
              <a:ext cx="200000" cy="200000"/>
            </a:xfrm>
            <a:prstGeom prst="rect">
              <a:avLst/>
            </a:prstGeom>
          </p:spPr>
        </p:pic>
        <p:pic>
          <p:nvPicPr>
            <p:cNvPr id="12" name="Imatge 11">
              <a:extLst>
                <a:ext uri="{FF2B5EF4-FFF2-40B4-BE49-F238E27FC236}">
                  <a16:creationId xmlns:a16="http://schemas.microsoft.com/office/drawing/2014/main" id="{F9BA1BC7-C885-46AC-A84B-5B191BD4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2588" y="1075097"/>
              <a:ext cx="200000" cy="200000"/>
            </a:xfrm>
            <a:prstGeom prst="rect">
              <a:avLst/>
            </a:prstGeom>
          </p:spPr>
        </p:pic>
        <p:pic>
          <p:nvPicPr>
            <p:cNvPr id="13" name="Imatge 12">
              <a:extLst>
                <a:ext uri="{FF2B5EF4-FFF2-40B4-BE49-F238E27FC236}">
                  <a16:creationId xmlns:a16="http://schemas.microsoft.com/office/drawing/2014/main" id="{326E8A67-C086-47AC-A3AE-1B4FF997C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3366" y="1080663"/>
              <a:ext cx="200000" cy="200000"/>
            </a:xfrm>
            <a:prstGeom prst="rect">
              <a:avLst/>
            </a:prstGeom>
          </p:spPr>
        </p:pic>
        <p:pic>
          <p:nvPicPr>
            <p:cNvPr id="14" name="Imatge 13">
              <a:extLst>
                <a:ext uri="{FF2B5EF4-FFF2-40B4-BE49-F238E27FC236}">
                  <a16:creationId xmlns:a16="http://schemas.microsoft.com/office/drawing/2014/main" id="{BF0F73B9-F84A-43F5-BC99-3828A37BD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5060" y="1388232"/>
              <a:ext cx="200000" cy="200000"/>
            </a:xfrm>
            <a:prstGeom prst="rect">
              <a:avLst/>
            </a:prstGeom>
          </p:spPr>
        </p:pic>
        <p:pic>
          <p:nvPicPr>
            <p:cNvPr id="15" name="Imatge 14">
              <a:extLst>
                <a:ext uri="{FF2B5EF4-FFF2-40B4-BE49-F238E27FC236}">
                  <a16:creationId xmlns:a16="http://schemas.microsoft.com/office/drawing/2014/main" id="{F4BB5BA8-2CCB-4FED-A077-84BE1CF9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501" y="1909335"/>
              <a:ext cx="200000" cy="200000"/>
            </a:xfrm>
            <a:prstGeom prst="rect">
              <a:avLst/>
            </a:prstGeom>
          </p:spPr>
        </p:pic>
        <p:pic>
          <p:nvPicPr>
            <p:cNvPr id="16" name="Imatge 15">
              <a:extLst>
                <a:ext uri="{FF2B5EF4-FFF2-40B4-BE49-F238E27FC236}">
                  <a16:creationId xmlns:a16="http://schemas.microsoft.com/office/drawing/2014/main" id="{E7A0CEF6-79B7-4B1F-B13D-756EC97C8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501" y="2413108"/>
              <a:ext cx="200000" cy="200000"/>
            </a:xfrm>
            <a:prstGeom prst="rect">
              <a:avLst/>
            </a:prstGeom>
          </p:spPr>
        </p:pic>
        <p:pic>
          <p:nvPicPr>
            <p:cNvPr id="17" name="Imatge 16">
              <a:extLst>
                <a:ext uri="{FF2B5EF4-FFF2-40B4-BE49-F238E27FC236}">
                  <a16:creationId xmlns:a16="http://schemas.microsoft.com/office/drawing/2014/main" id="{755034C2-6AFC-4B02-B397-E448416B9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4919" y="1098424"/>
              <a:ext cx="161905" cy="200000"/>
            </a:xfrm>
            <a:prstGeom prst="rect">
              <a:avLst/>
            </a:prstGeom>
          </p:spPr>
        </p:pic>
        <p:pic>
          <p:nvPicPr>
            <p:cNvPr id="18" name="Imatge 17">
              <a:extLst>
                <a:ext uri="{FF2B5EF4-FFF2-40B4-BE49-F238E27FC236}">
                  <a16:creationId xmlns:a16="http://schemas.microsoft.com/office/drawing/2014/main" id="{EC7D0C9D-622E-4E61-8CA2-6DB995C54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0132" y="1089093"/>
              <a:ext cx="161905" cy="200000"/>
            </a:xfrm>
            <a:prstGeom prst="rect">
              <a:avLst/>
            </a:prstGeom>
          </p:spPr>
        </p:pic>
        <p:pic>
          <p:nvPicPr>
            <p:cNvPr id="19" name="Imatge 18">
              <a:extLst>
                <a:ext uri="{FF2B5EF4-FFF2-40B4-BE49-F238E27FC236}">
                  <a16:creationId xmlns:a16="http://schemas.microsoft.com/office/drawing/2014/main" id="{920F0C38-596D-463B-8CB8-0A9234FFF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5596" y="1635453"/>
              <a:ext cx="161905" cy="200000"/>
            </a:xfrm>
            <a:prstGeom prst="rect">
              <a:avLst/>
            </a:prstGeom>
          </p:spPr>
        </p:pic>
        <p:pic>
          <p:nvPicPr>
            <p:cNvPr id="20" name="Imatge 19">
              <a:extLst>
                <a:ext uri="{FF2B5EF4-FFF2-40B4-BE49-F238E27FC236}">
                  <a16:creationId xmlns:a16="http://schemas.microsoft.com/office/drawing/2014/main" id="{F3816EB4-400C-4F16-9957-E490742E7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8037" y="2139226"/>
              <a:ext cx="161905" cy="200000"/>
            </a:xfrm>
            <a:prstGeom prst="rect">
              <a:avLst/>
            </a:prstGeom>
          </p:spPr>
        </p:pic>
      </p:grpSp>
      <p:grpSp>
        <p:nvGrpSpPr>
          <p:cNvPr id="23" name="Agrupa 22">
            <a:extLst>
              <a:ext uri="{FF2B5EF4-FFF2-40B4-BE49-F238E27FC236}">
                <a16:creationId xmlns:a16="http://schemas.microsoft.com/office/drawing/2014/main" id="{EBFD2B12-C182-414C-95DD-68AF09CD17D2}"/>
              </a:ext>
            </a:extLst>
          </p:cNvPr>
          <p:cNvGrpSpPr/>
          <p:nvPr/>
        </p:nvGrpSpPr>
        <p:grpSpPr>
          <a:xfrm>
            <a:off x="6002370" y="226298"/>
            <a:ext cx="2163678" cy="1574638"/>
            <a:chOff x="4855060" y="1071332"/>
            <a:chExt cx="2163678" cy="1574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DFDA36E-1F79-4DB7-859D-298AF9BB447E}"/>
                    </a:ext>
                  </a:extLst>
                </p:cNvPr>
                <p:cNvSpPr/>
                <p:nvPr/>
              </p:nvSpPr>
              <p:spPr>
                <a:xfrm>
                  <a:off x="5055060" y="1279762"/>
                  <a:ext cx="1963678" cy="13662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5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ca-E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DFDA36E-1F79-4DB7-859D-298AF9BB44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060" y="1279762"/>
                  <a:ext cx="1963678" cy="13662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Imatge 24">
              <a:extLst>
                <a:ext uri="{FF2B5EF4-FFF2-40B4-BE49-F238E27FC236}">
                  <a16:creationId xmlns:a16="http://schemas.microsoft.com/office/drawing/2014/main" id="{91882002-090E-4885-9547-7CCF78A98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0220" y="1093758"/>
              <a:ext cx="200000" cy="200000"/>
            </a:xfrm>
            <a:prstGeom prst="rect">
              <a:avLst/>
            </a:prstGeom>
          </p:spPr>
        </p:pic>
        <p:pic>
          <p:nvPicPr>
            <p:cNvPr id="26" name="Imatge 25">
              <a:extLst>
                <a:ext uri="{FF2B5EF4-FFF2-40B4-BE49-F238E27FC236}">
                  <a16:creationId xmlns:a16="http://schemas.microsoft.com/office/drawing/2014/main" id="{F9BA1BC7-C885-46AC-A84B-5B191BD4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7363" y="1075097"/>
              <a:ext cx="200000" cy="200000"/>
            </a:xfrm>
            <a:prstGeom prst="rect">
              <a:avLst/>
            </a:prstGeom>
          </p:spPr>
        </p:pic>
        <p:pic>
          <p:nvPicPr>
            <p:cNvPr id="27" name="Imatge 26">
              <a:extLst>
                <a:ext uri="{FF2B5EF4-FFF2-40B4-BE49-F238E27FC236}">
                  <a16:creationId xmlns:a16="http://schemas.microsoft.com/office/drawing/2014/main" id="{326E8A67-C086-47AC-A3AE-1B4FF997C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4904" y="1071332"/>
              <a:ext cx="200000" cy="200000"/>
            </a:xfrm>
            <a:prstGeom prst="rect">
              <a:avLst/>
            </a:prstGeom>
          </p:spPr>
        </p:pic>
        <p:pic>
          <p:nvPicPr>
            <p:cNvPr id="28" name="Imatge 27">
              <a:extLst>
                <a:ext uri="{FF2B5EF4-FFF2-40B4-BE49-F238E27FC236}">
                  <a16:creationId xmlns:a16="http://schemas.microsoft.com/office/drawing/2014/main" id="{BF0F73B9-F84A-43F5-BC99-3828A37BD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5060" y="1388232"/>
              <a:ext cx="200000" cy="200000"/>
            </a:xfrm>
            <a:prstGeom prst="rect">
              <a:avLst/>
            </a:prstGeom>
          </p:spPr>
        </p:pic>
        <p:pic>
          <p:nvPicPr>
            <p:cNvPr id="29" name="Imatge 28">
              <a:extLst>
                <a:ext uri="{FF2B5EF4-FFF2-40B4-BE49-F238E27FC236}">
                  <a16:creationId xmlns:a16="http://schemas.microsoft.com/office/drawing/2014/main" id="{F4BB5BA8-2CCB-4FED-A077-84BE1CF9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501" y="1620074"/>
              <a:ext cx="200000" cy="200000"/>
            </a:xfrm>
            <a:prstGeom prst="rect">
              <a:avLst/>
            </a:prstGeom>
          </p:spPr>
        </p:pic>
        <p:pic>
          <p:nvPicPr>
            <p:cNvPr id="30" name="Imatge 29">
              <a:extLst>
                <a:ext uri="{FF2B5EF4-FFF2-40B4-BE49-F238E27FC236}">
                  <a16:creationId xmlns:a16="http://schemas.microsoft.com/office/drawing/2014/main" id="{E7A0CEF6-79B7-4B1F-B13D-756EC97C8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501" y="1862603"/>
              <a:ext cx="200000" cy="200000"/>
            </a:xfrm>
            <a:prstGeom prst="rect">
              <a:avLst/>
            </a:prstGeom>
          </p:spPr>
        </p:pic>
        <p:pic>
          <p:nvPicPr>
            <p:cNvPr id="31" name="Imatge 30">
              <a:extLst>
                <a:ext uri="{FF2B5EF4-FFF2-40B4-BE49-F238E27FC236}">
                  <a16:creationId xmlns:a16="http://schemas.microsoft.com/office/drawing/2014/main" id="{755034C2-6AFC-4B02-B397-E448416B9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8067" y="1089096"/>
              <a:ext cx="161905" cy="200000"/>
            </a:xfrm>
            <a:prstGeom prst="rect">
              <a:avLst/>
            </a:prstGeom>
          </p:spPr>
        </p:pic>
        <p:pic>
          <p:nvPicPr>
            <p:cNvPr id="32" name="Imatge 31">
              <a:extLst>
                <a:ext uri="{FF2B5EF4-FFF2-40B4-BE49-F238E27FC236}">
                  <a16:creationId xmlns:a16="http://schemas.microsoft.com/office/drawing/2014/main" id="{EC7D0C9D-622E-4E61-8CA2-6DB995C54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9385" y="1089093"/>
              <a:ext cx="161905" cy="200000"/>
            </a:xfrm>
            <a:prstGeom prst="rect">
              <a:avLst/>
            </a:prstGeom>
          </p:spPr>
        </p:pic>
        <p:pic>
          <p:nvPicPr>
            <p:cNvPr id="33" name="Imatge 32">
              <a:extLst>
                <a:ext uri="{FF2B5EF4-FFF2-40B4-BE49-F238E27FC236}">
                  <a16:creationId xmlns:a16="http://schemas.microsoft.com/office/drawing/2014/main" id="{920F0C38-596D-463B-8CB8-0A9234FFF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4255" y="2381906"/>
              <a:ext cx="161905" cy="200000"/>
            </a:xfrm>
            <a:prstGeom prst="rect">
              <a:avLst/>
            </a:prstGeom>
          </p:spPr>
        </p:pic>
        <p:pic>
          <p:nvPicPr>
            <p:cNvPr id="34" name="Imatge 33">
              <a:extLst>
                <a:ext uri="{FF2B5EF4-FFF2-40B4-BE49-F238E27FC236}">
                  <a16:creationId xmlns:a16="http://schemas.microsoft.com/office/drawing/2014/main" id="{F3816EB4-400C-4F16-9957-E490742E7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8037" y="2139226"/>
              <a:ext cx="161905" cy="200000"/>
            </a:xfrm>
            <a:prstGeom prst="rect">
              <a:avLst/>
            </a:prstGeom>
          </p:spPr>
        </p:pic>
      </p:grpSp>
      <p:cxnSp>
        <p:nvCxnSpPr>
          <p:cNvPr id="36" name="Connector de fletxa recta 35">
            <a:extLst>
              <a:ext uri="{FF2B5EF4-FFF2-40B4-BE49-F238E27FC236}">
                <a16:creationId xmlns:a16="http://schemas.microsoft.com/office/drawing/2014/main" id="{5E259342-6C8A-4980-8ED6-69C7939031D3}"/>
              </a:ext>
            </a:extLst>
          </p:cNvPr>
          <p:cNvCxnSpPr>
            <a:cxnSpLocks/>
          </p:cNvCxnSpPr>
          <p:nvPr/>
        </p:nvCxnSpPr>
        <p:spPr>
          <a:xfrm>
            <a:off x="5070253" y="1077296"/>
            <a:ext cx="672514" cy="204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QuadreDeText 37">
                <a:extLst>
                  <a:ext uri="{FF2B5EF4-FFF2-40B4-BE49-F238E27FC236}">
                    <a16:creationId xmlns:a16="http://schemas.microsoft.com/office/drawing/2014/main" id="{52B68092-9FF9-41CE-B4D7-67B900ECF841}"/>
                  </a:ext>
                </a:extLst>
              </p:cNvPr>
              <p:cNvSpPr txBox="1"/>
              <p:nvPr/>
            </p:nvSpPr>
            <p:spPr>
              <a:xfrm>
                <a:off x="8953847" y="899545"/>
                <a:ext cx="1338443" cy="461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a-E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𝔸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𝔸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8" name="QuadreDeText 37">
                <a:extLst>
                  <a:ext uri="{FF2B5EF4-FFF2-40B4-BE49-F238E27FC236}">
                    <a16:creationId xmlns:a16="http://schemas.microsoft.com/office/drawing/2014/main" id="{52B68092-9FF9-41CE-B4D7-67B900ECF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847" y="899545"/>
                <a:ext cx="1338443" cy="4615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QuadreDeText 38">
                <a:extLst>
                  <a:ext uri="{FF2B5EF4-FFF2-40B4-BE49-F238E27FC236}">
                    <a16:creationId xmlns:a16="http://schemas.microsoft.com/office/drawing/2014/main" id="{A6D2D069-1A89-45C0-B6E7-CC6153754844}"/>
                  </a:ext>
                </a:extLst>
              </p:cNvPr>
              <p:cNvSpPr txBox="1"/>
              <p:nvPr/>
            </p:nvSpPr>
            <p:spPr>
              <a:xfrm>
                <a:off x="1309974" y="2479529"/>
                <a:ext cx="1324401" cy="461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𝕀</m:t>
                                </m:r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𝕀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9" name="QuadreDeText 38">
                <a:extLst>
                  <a:ext uri="{FF2B5EF4-FFF2-40B4-BE49-F238E27FC236}">
                    <a16:creationId xmlns:a16="http://schemas.microsoft.com/office/drawing/2014/main" id="{A6D2D069-1A89-45C0-B6E7-CC6153754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974" y="2479529"/>
                <a:ext cx="1324401" cy="4615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QuadreDeText 39">
                <a:extLst>
                  <a:ext uri="{FF2B5EF4-FFF2-40B4-BE49-F238E27FC236}">
                    <a16:creationId xmlns:a16="http://schemas.microsoft.com/office/drawing/2014/main" id="{250B09C8-A9DF-42F5-818F-833EE3BAD28D}"/>
                  </a:ext>
                </a:extLst>
              </p:cNvPr>
              <p:cNvSpPr txBox="1"/>
              <p:nvPr/>
            </p:nvSpPr>
            <p:spPr>
              <a:xfrm>
                <a:off x="3512777" y="2479528"/>
                <a:ext cx="3049104" cy="461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𝔸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𝔸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𝕀</m:t>
                                </m:r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𝕀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𝔸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𝔸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0" name="QuadreDeText 39">
                <a:extLst>
                  <a:ext uri="{FF2B5EF4-FFF2-40B4-BE49-F238E27FC236}">
                    <a16:creationId xmlns:a16="http://schemas.microsoft.com/office/drawing/2014/main" id="{250B09C8-A9DF-42F5-818F-833EE3BAD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777" y="2479528"/>
                <a:ext cx="3049104" cy="4615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QuadreDeText 40">
                <a:extLst>
                  <a:ext uri="{FF2B5EF4-FFF2-40B4-BE49-F238E27FC236}">
                    <a16:creationId xmlns:a16="http://schemas.microsoft.com/office/drawing/2014/main" id="{72237B57-E8D7-4A0F-9AC4-46B344D5AB57}"/>
                  </a:ext>
                </a:extLst>
              </p:cNvPr>
              <p:cNvSpPr txBox="1"/>
              <p:nvPr/>
            </p:nvSpPr>
            <p:spPr>
              <a:xfrm>
                <a:off x="3545701" y="3118698"/>
                <a:ext cx="3063531" cy="461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𝕀</m:t>
                                </m:r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𝕀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𝔸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𝔸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𝔸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s-E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𝔸</m:t>
                                    </m:r>
                                  </m:e>
                                  <m:sup>
                                    <m:r>
                                      <a:rPr lang="ca-E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𝕆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1" name="QuadreDeText 40">
                <a:extLst>
                  <a:ext uri="{FF2B5EF4-FFF2-40B4-BE49-F238E27FC236}">
                    <a16:creationId xmlns:a16="http://schemas.microsoft.com/office/drawing/2014/main" id="{72237B57-E8D7-4A0F-9AC4-46B344D5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01" y="3118698"/>
                <a:ext cx="3063531" cy="4615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lau de tancament 41">
            <a:extLst>
              <a:ext uri="{FF2B5EF4-FFF2-40B4-BE49-F238E27FC236}">
                <a16:creationId xmlns:a16="http://schemas.microsoft.com/office/drawing/2014/main" id="{09CAF699-1658-404F-8E75-F79249534F78}"/>
              </a:ext>
            </a:extLst>
          </p:cNvPr>
          <p:cNvSpPr/>
          <p:nvPr/>
        </p:nvSpPr>
        <p:spPr>
          <a:xfrm>
            <a:off x="6622316" y="2479528"/>
            <a:ext cx="449898" cy="1100707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QuadreDeText 42">
                <a:extLst>
                  <a:ext uri="{FF2B5EF4-FFF2-40B4-BE49-F238E27FC236}">
                    <a16:creationId xmlns:a16="http://schemas.microsoft.com/office/drawing/2014/main" id="{646AD755-484A-4152-9238-1C2E34CE3380}"/>
                  </a:ext>
                </a:extLst>
              </p:cNvPr>
              <p:cNvSpPr txBox="1"/>
              <p:nvPr/>
            </p:nvSpPr>
            <p:spPr>
              <a:xfrm>
                <a:off x="7577282" y="2891381"/>
                <a:ext cx="14763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a-ES" b="0" i="0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3" name="QuadreDeText 42">
                <a:extLst>
                  <a:ext uri="{FF2B5EF4-FFF2-40B4-BE49-F238E27FC236}">
                    <a16:creationId xmlns:a16="http://schemas.microsoft.com/office/drawing/2014/main" id="{646AD755-484A-4152-9238-1C2E34CE3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282" y="2891381"/>
                <a:ext cx="1476366" cy="276999"/>
              </a:xfrm>
              <a:prstGeom prst="rect">
                <a:avLst/>
              </a:prstGeom>
              <a:blipFill>
                <a:blip r:embed="rId11"/>
                <a:stretch>
                  <a:fillRect l="-3719" b="-65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QuadreDeText 43">
                <a:extLst>
                  <a:ext uri="{FF2B5EF4-FFF2-40B4-BE49-F238E27FC236}">
                    <a16:creationId xmlns:a16="http://schemas.microsoft.com/office/drawing/2014/main" id="{7E913949-905C-4B57-9FA9-217B25BAD22D}"/>
                  </a:ext>
                </a:extLst>
              </p:cNvPr>
              <p:cNvSpPr txBox="1"/>
              <p:nvPr/>
            </p:nvSpPr>
            <p:spPr>
              <a:xfrm>
                <a:off x="1284501" y="4256760"/>
                <a:ext cx="11108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ca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4" name="QuadreDeText 43">
                <a:extLst>
                  <a:ext uri="{FF2B5EF4-FFF2-40B4-BE49-F238E27FC236}">
                    <a16:creationId xmlns:a16="http://schemas.microsoft.com/office/drawing/2014/main" id="{7E913949-905C-4B57-9FA9-217B25BAD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501" y="4256760"/>
                <a:ext cx="1110881" cy="276999"/>
              </a:xfrm>
              <a:prstGeom prst="rect">
                <a:avLst/>
              </a:prstGeom>
              <a:blipFill>
                <a:blip r:embed="rId12"/>
                <a:stretch>
                  <a:fillRect l="-4945" r="-4945" b="-65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QuadreDeText 44">
                <a:extLst>
                  <a:ext uri="{FF2B5EF4-FFF2-40B4-BE49-F238E27FC236}">
                    <a16:creationId xmlns:a16="http://schemas.microsoft.com/office/drawing/2014/main" id="{1F1F7113-7403-45A9-BD44-F8B95F32F166}"/>
                  </a:ext>
                </a:extLst>
              </p:cNvPr>
              <p:cNvSpPr txBox="1"/>
              <p:nvPr/>
            </p:nvSpPr>
            <p:spPr>
              <a:xfrm>
                <a:off x="2815073" y="4256760"/>
                <a:ext cx="3574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ΓΨ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5" name="QuadreDeText 44">
                <a:extLst>
                  <a:ext uri="{FF2B5EF4-FFF2-40B4-BE49-F238E27FC236}">
                    <a16:creationId xmlns:a16="http://schemas.microsoft.com/office/drawing/2014/main" id="{1F1F7113-7403-45A9-BD44-F8B95F32F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073" y="4256760"/>
                <a:ext cx="357469" cy="276999"/>
              </a:xfrm>
              <a:prstGeom prst="rect">
                <a:avLst/>
              </a:prstGeom>
              <a:blipFill>
                <a:blip r:embed="rId13"/>
                <a:stretch>
                  <a:fillRect l="-15517" r="-17241" b="-65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4DFCDA6-27E3-4567-9BEA-F85DE331FBD8}"/>
                  </a:ext>
                </a:extLst>
              </p:cNvPr>
              <p:cNvSpPr/>
              <p:nvPr/>
            </p:nvSpPr>
            <p:spPr>
              <a:xfrm>
                <a:off x="3403930" y="4203024"/>
                <a:ext cx="553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4DFCDA6-27E3-4567-9BEA-F85DE331FB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930" y="4203024"/>
                <a:ext cx="55335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or de fletxa recta 46">
            <a:extLst>
              <a:ext uri="{FF2B5EF4-FFF2-40B4-BE49-F238E27FC236}">
                <a16:creationId xmlns:a16="http://schemas.microsoft.com/office/drawing/2014/main" id="{4582E8E7-DA6F-46D5-9A2E-8F10F0D619E0}"/>
              </a:ext>
            </a:extLst>
          </p:cNvPr>
          <p:cNvCxnSpPr>
            <a:cxnSpLocks/>
          </p:cNvCxnSpPr>
          <p:nvPr/>
        </p:nvCxnSpPr>
        <p:spPr>
          <a:xfrm flipH="1">
            <a:off x="4052744" y="4395800"/>
            <a:ext cx="525733" cy="63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QuadreDeText 48">
                <a:extLst>
                  <a:ext uri="{FF2B5EF4-FFF2-40B4-BE49-F238E27FC236}">
                    <a16:creationId xmlns:a16="http://schemas.microsoft.com/office/drawing/2014/main" id="{83CEE24F-7B9C-4CA4-9EF9-2B25E9D1649D}"/>
                  </a:ext>
                </a:extLst>
              </p:cNvPr>
              <p:cNvSpPr txBox="1"/>
              <p:nvPr/>
            </p:nvSpPr>
            <p:spPr>
              <a:xfrm>
                <a:off x="4911164" y="4249190"/>
                <a:ext cx="26738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a-E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ca-ES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ca-E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9" name="QuadreDeText 48">
                <a:extLst>
                  <a:ext uri="{FF2B5EF4-FFF2-40B4-BE49-F238E27FC236}">
                    <a16:creationId xmlns:a16="http://schemas.microsoft.com/office/drawing/2014/main" id="{83CEE24F-7B9C-4CA4-9EF9-2B25E9D16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164" y="4249190"/>
                <a:ext cx="2673809" cy="276999"/>
              </a:xfrm>
              <a:prstGeom prst="rect">
                <a:avLst/>
              </a:prstGeom>
              <a:blipFill>
                <a:blip r:embed="rId15"/>
                <a:stretch>
                  <a:fillRect l="-1826" r="-1826" b="-88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2B24515-E436-4255-96EB-D693A91A92A8}"/>
                  </a:ext>
                </a:extLst>
              </p:cNvPr>
              <p:cNvSpPr/>
              <p:nvPr/>
            </p:nvSpPr>
            <p:spPr>
              <a:xfrm>
                <a:off x="1963951" y="5223171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2B24515-E436-4255-96EB-D693A91A9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951" y="5223171"/>
                <a:ext cx="37061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9375E03-AF71-4FDB-B35D-1DBA351F3471}"/>
                  </a:ext>
                </a:extLst>
              </p:cNvPr>
              <p:cNvSpPr/>
              <p:nvPr/>
            </p:nvSpPr>
            <p:spPr>
              <a:xfrm>
                <a:off x="4052744" y="5234443"/>
                <a:ext cx="553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9375E03-AF71-4FDB-B35D-1DBA351F34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744" y="5234443"/>
                <a:ext cx="55335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Imatge 51">
            <a:extLst>
              <a:ext uri="{FF2B5EF4-FFF2-40B4-BE49-F238E27FC236}">
                <a16:creationId xmlns:a16="http://schemas.microsoft.com/office/drawing/2014/main" id="{F6A2BB31-5D7A-4EA0-921A-4A1ABFDCCE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1145" y="5266728"/>
            <a:ext cx="980952" cy="304762"/>
          </a:xfrm>
          <a:prstGeom prst="rect">
            <a:avLst/>
          </a:prstGeom>
        </p:spPr>
      </p:pic>
      <p:pic>
        <p:nvPicPr>
          <p:cNvPr id="53" name="Imatge 52">
            <a:extLst>
              <a:ext uri="{FF2B5EF4-FFF2-40B4-BE49-F238E27FC236}">
                <a16:creationId xmlns:a16="http://schemas.microsoft.com/office/drawing/2014/main" id="{A67C2BAF-6838-41BA-BA30-FFAA60D2F7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6661" y="5241870"/>
            <a:ext cx="1447619" cy="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46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4D27EE04-9F94-4585-BC22-3884F7DC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55" y="380651"/>
            <a:ext cx="1142857" cy="647619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8D544A90-EAC7-4EBB-9FE7-E63CC3AF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072" y="280650"/>
            <a:ext cx="1904762" cy="847619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8E47B874-C41C-4E51-8E01-09283BA49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049" y="1032935"/>
            <a:ext cx="257143" cy="228571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258493C0-7327-4DFD-9369-4B5765561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824" y="1028270"/>
            <a:ext cx="257143" cy="228571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7F0529FF-714F-4210-9F42-2C7CD0C10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650" y="199699"/>
            <a:ext cx="247619" cy="180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E9AD6C-5893-4220-BCAB-2653CF5D76FA}"/>
                  </a:ext>
                </a:extLst>
              </p:cNvPr>
              <p:cNvSpPr/>
              <p:nvPr/>
            </p:nvSpPr>
            <p:spPr>
              <a:xfrm>
                <a:off x="4895342" y="519793"/>
                <a:ext cx="1205586" cy="823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E9AD6C-5893-4220-BCAB-2653CF5D7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2" y="519793"/>
                <a:ext cx="1205586" cy="823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DB2D3F9-B0D2-4A5D-A1A5-ABE44D4F4FAF}"/>
                  </a:ext>
                </a:extLst>
              </p:cNvPr>
              <p:cNvSpPr/>
              <p:nvPr/>
            </p:nvSpPr>
            <p:spPr>
              <a:xfrm>
                <a:off x="6447620" y="517997"/>
                <a:ext cx="19173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ca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DB2D3F9-B0D2-4A5D-A1A5-ABE44D4F4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620" y="517997"/>
                <a:ext cx="1917320" cy="8249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0BA7F6C-26A3-4665-A4DF-C5D3476D68F3}"/>
                  </a:ext>
                </a:extLst>
              </p:cNvPr>
              <p:cNvSpPr/>
              <p:nvPr/>
            </p:nvSpPr>
            <p:spPr>
              <a:xfrm>
                <a:off x="554576" y="1775890"/>
                <a:ext cx="379725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a-E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a-E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ca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a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a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0BA7F6C-26A3-4665-A4DF-C5D3476D6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76" y="1775890"/>
                <a:ext cx="3797258" cy="8249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tge 10">
            <a:extLst>
              <a:ext uri="{FF2B5EF4-FFF2-40B4-BE49-F238E27FC236}">
                <a16:creationId xmlns:a16="http://schemas.microsoft.com/office/drawing/2014/main" id="{5EB178F9-BA2F-48F5-8285-AB4DD75635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86" y="3115180"/>
            <a:ext cx="4190476" cy="752381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CF8231DA-9FBD-4ED6-B550-289679EA8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8135" y="3156016"/>
            <a:ext cx="4487220" cy="711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407AB7E-A2D6-41DB-AC0D-BC7F26FF95DF}"/>
                  </a:ext>
                </a:extLst>
              </p:cNvPr>
              <p:cNvSpPr/>
              <p:nvPr/>
            </p:nvSpPr>
            <p:spPr>
              <a:xfrm>
                <a:off x="830318" y="4143247"/>
                <a:ext cx="490711" cy="376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407AB7E-A2D6-41DB-AC0D-BC7F26FF9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18" y="4143247"/>
                <a:ext cx="490711" cy="376770"/>
              </a:xfrm>
              <a:prstGeom prst="rect">
                <a:avLst/>
              </a:prstGeom>
              <a:blipFill>
                <a:blip r:embed="rId11"/>
                <a:stretch>
                  <a:fillRect t="-1639" r="-6173" b="-163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QuadreDeText 13">
                <a:extLst>
                  <a:ext uri="{FF2B5EF4-FFF2-40B4-BE49-F238E27FC236}">
                    <a16:creationId xmlns:a16="http://schemas.microsoft.com/office/drawing/2014/main" id="{7841BDCE-60E9-4BE0-8B81-85EFB2A45A3F}"/>
                  </a:ext>
                </a:extLst>
              </p:cNvPr>
              <p:cNvSpPr txBox="1"/>
              <p:nvPr/>
            </p:nvSpPr>
            <p:spPr>
              <a:xfrm>
                <a:off x="1392766" y="4193132"/>
                <a:ext cx="4954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4" name="QuadreDeText 13">
                <a:extLst>
                  <a:ext uri="{FF2B5EF4-FFF2-40B4-BE49-F238E27FC236}">
                    <a16:creationId xmlns:a16="http://schemas.microsoft.com/office/drawing/2014/main" id="{7841BDCE-60E9-4BE0-8B81-85EFB2A4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766" y="4193132"/>
                <a:ext cx="495456" cy="276999"/>
              </a:xfrm>
              <a:prstGeom prst="rect">
                <a:avLst/>
              </a:prstGeom>
              <a:blipFill>
                <a:blip r:embed="rId12"/>
                <a:stretch>
                  <a:fillRect l="-9756" b="-222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5F1536-14EA-448D-923D-DF024464E36D}"/>
                  </a:ext>
                </a:extLst>
              </p:cNvPr>
              <p:cNvSpPr/>
              <p:nvPr/>
            </p:nvSpPr>
            <p:spPr>
              <a:xfrm>
                <a:off x="2471254" y="4193132"/>
                <a:ext cx="2328807" cy="376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𝑛𝑎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5F1536-14EA-448D-923D-DF024464E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254" y="4193132"/>
                <a:ext cx="2328807" cy="376770"/>
              </a:xfrm>
              <a:prstGeom prst="rect">
                <a:avLst/>
              </a:prstGeom>
              <a:blipFill>
                <a:blip r:embed="rId13"/>
                <a:stretch>
                  <a:fillRect t="-1613" b="-483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E433D3-B892-4677-9BF2-5E8A368B3214}"/>
                  </a:ext>
                </a:extLst>
              </p:cNvPr>
              <p:cNvSpPr/>
              <p:nvPr/>
            </p:nvSpPr>
            <p:spPr>
              <a:xfrm>
                <a:off x="723818" y="5026666"/>
                <a:ext cx="3857513" cy="769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E433D3-B892-4677-9BF2-5E8A368B3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18" y="5026666"/>
                <a:ext cx="3857513" cy="7693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88F26D-901E-417E-B042-DBDDD4FF88B0}"/>
                  </a:ext>
                </a:extLst>
              </p:cNvPr>
              <p:cNvSpPr/>
              <p:nvPr/>
            </p:nvSpPr>
            <p:spPr>
              <a:xfrm>
                <a:off x="4895342" y="5041990"/>
                <a:ext cx="2641941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𝑛𝑎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88F26D-901E-417E-B042-DBDDD4FF88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2" y="5041990"/>
                <a:ext cx="2641941" cy="5648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EB88F9-E3C1-44BC-B8D3-6F22CF00F9B6}"/>
                  </a:ext>
                </a:extLst>
              </p:cNvPr>
              <p:cNvSpPr/>
              <p:nvPr/>
            </p:nvSpPr>
            <p:spPr>
              <a:xfrm>
                <a:off x="7977554" y="5084318"/>
                <a:ext cx="1431097" cy="564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EB88F9-E3C1-44BC-B8D3-6F22CF00F9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554" y="5084318"/>
                <a:ext cx="1431097" cy="56477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9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06637B-7B79-47FA-8574-AF31E6D2D7BD}"/>
                  </a:ext>
                </a:extLst>
              </p:cNvPr>
              <p:cNvSpPr/>
              <p:nvPr/>
            </p:nvSpPr>
            <p:spPr>
              <a:xfrm>
                <a:off x="369255" y="426674"/>
                <a:ext cx="8858721" cy="785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</m:e>
                      </m:nary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06637B-7B79-47FA-8574-AF31E6D2D7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55" y="426674"/>
                <a:ext cx="8858721" cy="7857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86AA075-C156-4DEF-91EB-D90D703F0A0A}"/>
                  </a:ext>
                </a:extLst>
              </p:cNvPr>
              <p:cNvSpPr/>
              <p:nvPr/>
            </p:nvSpPr>
            <p:spPr>
              <a:xfrm>
                <a:off x="9264926" y="242008"/>
                <a:ext cx="21036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86AA075-C156-4DEF-91EB-D90D703F0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926" y="242008"/>
                <a:ext cx="2103653" cy="369332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C30F25-816E-40C7-89F4-9E5A708B9C85}"/>
                  </a:ext>
                </a:extLst>
              </p:cNvPr>
              <p:cNvSpPr/>
              <p:nvPr/>
            </p:nvSpPr>
            <p:spPr>
              <a:xfrm>
                <a:off x="9264926" y="656437"/>
                <a:ext cx="1898468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±1</m:t>
                              </m:r>
                            </m:sub>
                          </m:sSub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C30F25-816E-40C7-89F4-9E5A708B9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926" y="656437"/>
                <a:ext cx="1898468" cy="375616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673CEB-1B9C-4071-84DE-99DC93DBF2E5}"/>
                  </a:ext>
                </a:extLst>
              </p:cNvPr>
              <p:cNvSpPr/>
              <p:nvPr/>
            </p:nvSpPr>
            <p:spPr>
              <a:xfrm>
                <a:off x="9264926" y="1113895"/>
                <a:ext cx="2163669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b>
                            <m:sSubPr>
                              <m:ctrlP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ca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±1</m:t>
                              </m:r>
                            </m:sub>
                          </m:sSub>
                        </m:e>
                      </m:d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B673CEB-1B9C-4071-84DE-99DC93DBF2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926" y="1113895"/>
                <a:ext cx="2163669" cy="375616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lau d'obertura 6">
            <a:extLst>
              <a:ext uri="{FF2B5EF4-FFF2-40B4-BE49-F238E27FC236}">
                <a16:creationId xmlns:a16="http://schemas.microsoft.com/office/drawing/2014/main" id="{97771AD6-B593-4FE8-BB86-8EF120B35969}"/>
              </a:ext>
            </a:extLst>
          </p:cNvPr>
          <p:cNvSpPr/>
          <p:nvPr/>
        </p:nvSpPr>
        <p:spPr>
          <a:xfrm>
            <a:off x="9013371" y="177282"/>
            <a:ext cx="214605" cy="140892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2EDD32-8980-4A16-827F-AE92A10541C3}"/>
                  </a:ext>
                </a:extLst>
              </p:cNvPr>
              <p:cNvSpPr/>
              <p:nvPr/>
            </p:nvSpPr>
            <p:spPr>
              <a:xfrm>
                <a:off x="1041061" y="1491436"/>
                <a:ext cx="1767454" cy="36933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a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a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𝑘𝑎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2EDD32-8980-4A16-827F-AE92A10541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061" y="1491436"/>
                <a:ext cx="1767454" cy="369332"/>
              </a:xfrm>
              <a:prstGeom prst="rect">
                <a:avLst/>
              </a:prstGeom>
              <a:blipFill>
                <a:blip r:embed="rId6"/>
                <a:stretch>
                  <a:fillRect b="-1129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A6E3FD-E95E-498A-B575-D3463B46A73E}"/>
                  </a:ext>
                </a:extLst>
              </p:cNvPr>
              <p:cNvSpPr/>
              <p:nvPr/>
            </p:nvSpPr>
            <p:spPr>
              <a:xfrm>
                <a:off x="3178630" y="1489511"/>
                <a:ext cx="8136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ca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A6E3FD-E95E-498A-B575-D3463B46A7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630" y="1489511"/>
                <a:ext cx="813621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tge 9">
            <a:extLst>
              <a:ext uri="{FF2B5EF4-FFF2-40B4-BE49-F238E27FC236}">
                <a16:creationId xmlns:a16="http://schemas.microsoft.com/office/drawing/2014/main" id="{959AFCC5-A965-4852-ABC7-5151C2E69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93" y="2500804"/>
            <a:ext cx="2670779" cy="1613996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E7F44C21-1EA5-4E09-A66A-1BBDE09FE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763" y="4544618"/>
            <a:ext cx="2000000" cy="1923810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5087C333-397F-49B6-8FAC-4326114EC7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4691" y="4409421"/>
            <a:ext cx="2295238" cy="1914286"/>
          </a:xfrm>
          <a:prstGeom prst="rect">
            <a:avLst/>
          </a:prstGeom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BB0B6F8A-D331-485B-9FB2-7E120D3FCC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9361" y="4463666"/>
            <a:ext cx="2238095" cy="2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4281</Words>
  <Application>Microsoft Office PowerPoint</Application>
  <PresentationFormat>Panorámica</PresentationFormat>
  <Paragraphs>165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6" baseType="lpstr">
      <vt:lpstr>Algerian</vt:lpstr>
      <vt:lpstr>Arial</vt:lpstr>
      <vt:lpstr>Calibri</vt:lpstr>
      <vt:lpstr>Calibri Light</vt:lpstr>
      <vt:lpstr>Cambria Math</vt:lpstr>
      <vt:lpstr>CMR10</vt:lpstr>
      <vt:lpstr>CMSY10</vt:lpstr>
      <vt:lpstr>Symbol</vt:lpstr>
      <vt:lpstr>Times New Roman</vt:lpstr>
      <vt:lpstr>Times-Roman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Administrador</dc:creator>
  <cp:lastModifiedBy>Josep Hilari Planelles Fuster</cp:lastModifiedBy>
  <cp:revision>71</cp:revision>
  <dcterms:created xsi:type="dcterms:W3CDTF">2021-08-11T14:01:56Z</dcterms:created>
  <dcterms:modified xsi:type="dcterms:W3CDTF">2021-09-02T06:58:11Z</dcterms:modified>
</cp:coreProperties>
</file>