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9" r:id="rId2"/>
    <p:sldId id="261" r:id="rId3"/>
    <p:sldId id="256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7F4ABA1-D1FF-4B97-91CC-84E69C82CC05}" type="datetimeFigureOut">
              <a:rPr lang="ca-ES" smtClean="0"/>
              <a:pPr/>
              <a:t>28/01/2020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FF5E9C8-74A0-4A79-93FF-7E45F463AE46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6971E-DEC8-417C-B89F-AE22ABC2EA69}" type="datetimeFigureOut">
              <a:rPr lang="ca-ES" smtClean="0"/>
              <a:pPr/>
              <a:t>28/01/2020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949D1-FB66-4729-ADB3-393D54244CB9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E2601F-2E46-4B45-8E29-34A1E525D4A5}" type="slidenum">
              <a:rPr lang="es-ES_tradnl" smtClean="0"/>
              <a:pPr/>
              <a:t>12</a:t>
            </a:fld>
            <a:endParaRPr lang="es-ES_tradnl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71B265-814B-4F21-81D4-B10C34E6E6E5}" type="slidenum">
              <a:rPr lang="es-ES_tradnl" smtClean="0"/>
              <a:pPr/>
              <a:t>13</a:t>
            </a:fld>
            <a:endParaRPr lang="es-ES_tradnl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E3906-6BB8-46FF-8D7A-17B09732BA47}" type="slidenum">
              <a:rPr lang="es-ES_tradnl" smtClean="0"/>
              <a:pPr/>
              <a:t>14</a:t>
            </a:fld>
            <a:endParaRPr lang="es-ES_tradnl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18D4A5-CC59-4727-BDB4-D8D45CC06D0E}" type="slidenum">
              <a:rPr lang="es-ES_tradnl" smtClean="0"/>
              <a:pPr/>
              <a:t>15</a:t>
            </a:fld>
            <a:endParaRPr lang="es-ES_tradnl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DA4AB6-9B51-4AA3-B22B-5523AED3085F}" type="slidenum">
              <a:rPr lang="es-ES_tradnl" smtClean="0"/>
              <a:pPr/>
              <a:t>16</a:t>
            </a:fld>
            <a:endParaRPr lang="es-ES_tradnl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BD1988-9C95-4671-9CAB-AAC3E49010D1}" type="slidenum">
              <a:rPr lang="es-ES_tradnl" smtClean="0"/>
              <a:pPr/>
              <a:t>17</a:t>
            </a:fld>
            <a:endParaRPr lang="es-ES_tradnl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A5DA9-6A51-4D34-BB8D-64D9A6756384}" type="slidenum">
              <a:rPr lang="es-ES_tradnl" smtClean="0"/>
              <a:pPr/>
              <a:t>18</a:t>
            </a:fld>
            <a:endParaRPr lang="es-ES_tradnl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92D5A-0D1E-45A7-BF6A-D343CAB6D3E7}" type="slidenum">
              <a:rPr lang="es-ES_tradnl" smtClean="0"/>
              <a:pPr/>
              <a:t>19</a:t>
            </a:fld>
            <a:endParaRPr lang="es-ES_tradnl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smtClean="0"/>
              <a:t>El modelo de Govorov es de 1B: no incluye transiciones a LHs</a:t>
            </a:r>
            <a:endParaRPr lang="ca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F3CEF-7F6E-443A-9607-DE45942BF3F4}" type="datetimeFigureOut">
              <a:rPr lang="es-ES"/>
              <a:pPr>
                <a:defRPr/>
              </a:pPr>
              <a:t>28/01/2020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C8841-EAA5-4F17-9DF5-5636A79B941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BD001-1DA0-4DCB-BE1E-04B97216A478}" type="datetimeFigureOut">
              <a:rPr lang="es-ES"/>
              <a:pPr>
                <a:defRPr/>
              </a:pPr>
              <a:t>28/01/2020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9C75C-E407-40FC-845F-C28153FC35B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B13DE-38EA-4C50-8C5B-B2BA0BE3AC06}" type="datetimeFigureOut">
              <a:rPr lang="es-ES"/>
              <a:pPr>
                <a:defRPr/>
              </a:pPr>
              <a:t>28/01/2020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04EAF-697F-4086-8EC2-E0B6950B22B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CD499-8EEE-433B-A347-4FCF5193620A}" type="datetimeFigureOut">
              <a:rPr lang="es-ES"/>
              <a:pPr>
                <a:defRPr/>
              </a:pPr>
              <a:t>28/01/2020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A2B71-833E-4AF2-AE4B-184177D4095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C53AD-A5E7-4C28-82F1-359E850FD213}" type="datetimeFigureOut">
              <a:rPr lang="es-ES"/>
              <a:pPr>
                <a:defRPr/>
              </a:pPr>
              <a:t>28/01/2020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E6F07-04C5-4784-BA5D-F7172A58F1F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49E72-5FAE-4110-B722-86728626ABDB}" type="datetimeFigureOut">
              <a:rPr lang="es-ES"/>
              <a:pPr>
                <a:defRPr/>
              </a:pPr>
              <a:t>28/01/2020</a:t>
            </a:fld>
            <a:endParaRPr lang="es-ES"/>
          </a:p>
        </p:txBody>
      </p:sp>
      <p:sp>
        <p:nvSpPr>
          <p:cNvPr id="6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2AF5B-6ED9-43AB-BDBC-473FBF9C81A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7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A675A-DD69-49D7-9644-FDB86DD5A99C}" type="datetimeFigureOut">
              <a:rPr lang="es-ES"/>
              <a:pPr>
                <a:defRPr/>
              </a:pPr>
              <a:t>28/01/2020</a:t>
            </a:fld>
            <a:endParaRPr lang="es-ES"/>
          </a:p>
        </p:txBody>
      </p:sp>
      <p:sp>
        <p:nvSpPr>
          <p:cNvPr id="8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A963-7E1B-4E7D-86FE-35FBE6F7CEE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0283A-B0BD-4346-A7DE-1F097014D37F}" type="datetimeFigureOut">
              <a:rPr lang="es-ES"/>
              <a:pPr>
                <a:defRPr/>
              </a:pPr>
              <a:t>28/01/2020</a:t>
            </a:fld>
            <a:endParaRPr lang="es-ES"/>
          </a:p>
        </p:txBody>
      </p:sp>
      <p:sp>
        <p:nvSpPr>
          <p:cNvPr id="4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EA406-B5C6-47AF-99B3-31B515CB8DF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46769-7BCE-4D50-84D2-1371B860C23E}" type="datetimeFigureOut">
              <a:rPr lang="es-ES"/>
              <a:pPr>
                <a:defRPr/>
              </a:pPr>
              <a:t>28/01/2020</a:t>
            </a:fld>
            <a:endParaRPr lang="es-ES"/>
          </a:p>
        </p:txBody>
      </p:sp>
      <p:sp>
        <p:nvSpPr>
          <p:cNvPr id="3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3205B-E508-4F36-85BD-C61D8359CC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0F27D-3B15-4AB4-8743-DF0463FB454A}" type="datetimeFigureOut">
              <a:rPr lang="es-ES"/>
              <a:pPr>
                <a:defRPr/>
              </a:pPr>
              <a:t>28/01/2020</a:t>
            </a:fld>
            <a:endParaRPr lang="es-ES"/>
          </a:p>
        </p:txBody>
      </p:sp>
      <p:sp>
        <p:nvSpPr>
          <p:cNvPr id="6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B92A3-737F-4190-B282-DBC8677DBD9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22B43-C8D2-4F74-A30F-E829E5C963E5}" type="datetimeFigureOut">
              <a:rPr lang="es-ES"/>
              <a:pPr>
                <a:defRPr/>
              </a:pPr>
              <a:t>28/01/2020</a:t>
            </a:fld>
            <a:endParaRPr lang="es-ES"/>
          </a:p>
        </p:txBody>
      </p:sp>
      <p:sp>
        <p:nvSpPr>
          <p:cNvPr id="6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AE2BA-D028-411C-993B-C8E141D6E87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tenidor de títo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</a:t>
            </a:r>
            <a:endParaRPr lang="es-ES" smtClean="0"/>
          </a:p>
        </p:txBody>
      </p:sp>
      <p:sp>
        <p:nvSpPr>
          <p:cNvPr id="1027" name="Contenidor de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 smtClean="0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6249BA-5829-4557-8034-9302DFD746D1}" type="datetimeFigureOut">
              <a:rPr lang="es-ES"/>
              <a:pPr>
                <a:defRPr/>
              </a:pPr>
              <a:t>28/01/2020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97EA7D-7149-419B-9756-083A02E20EE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image" Target="../media/image97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image" Target="../media/image87.png"/><Relationship Id="rId16" Type="http://schemas.openxmlformats.org/officeDocument/2006/relationships/image" Target="../media/image10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wmf"/><Relationship Id="rId11" Type="http://schemas.openxmlformats.org/officeDocument/2006/relationships/image" Target="../media/image80.wmf"/><Relationship Id="rId5" Type="http://schemas.openxmlformats.org/officeDocument/2006/relationships/image" Target="../media/image90.png"/><Relationship Id="rId15" Type="http://schemas.openxmlformats.org/officeDocument/2006/relationships/image" Target="../media/image99.png"/><Relationship Id="rId10" Type="http://schemas.openxmlformats.org/officeDocument/2006/relationships/image" Target="../media/image95.png"/><Relationship Id="rId4" Type="http://schemas.openxmlformats.org/officeDocument/2006/relationships/image" Target="../media/image89.wmf"/><Relationship Id="rId9" Type="http://schemas.openxmlformats.org/officeDocument/2006/relationships/image" Target="../media/image94.png"/><Relationship Id="rId14" Type="http://schemas.openxmlformats.org/officeDocument/2006/relationships/image" Target="../media/image9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image" Target="../media/image102.wmf"/><Relationship Id="rId7" Type="http://schemas.openxmlformats.org/officeDocument/2006/relationships/image" Target="../media/image10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wmf"/><Relationship Id="rId11" Type="http://schemas.openxmlformats.org/officeDocument/2006/relationships/image" Target="../media/image116.wmf"/><Relationship Id="rId5" Type="http://schemas.openxmlformats.org/officeDocument/2006/relationships/image" Target="../media/image110.wmf"/><Relationship Id="rId10" Type="http://schemas.openxmlformats.org/officeDocument/2006/relationships/image" Target="../media/image115.wmf"/><Relationship Id="rId4" Type="http://schemas.openxmlformats.org/officeDocument/2006/relationships/image" Target="../media/image109.wmf"/><Relationship Id="rId9" Type="http://schemas.openxmlformats.org/officeDocument/2006/relationships/image" Target="../media/image11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wmf"/><Relationship Id="rId7" Type="http://schemas.openxmlformats.org/officeDocument/2006/relationships/image" Target="../media/image12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7" Type="http://schemas.openxmlformats.org/officeDocument/2006/relationships/image" Target="../media/image12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wmf"/><Relationship Id="rId4" Type="http://schemas.openxmlformats.org/officeDocument/2006/relationships/image" Target="../media/image1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wmf"/><Relationship Id="rId5" Type="http://schemas.openxmlformats.org/officeDocument/2006/relationships/image" Target="../media/image130.png"/><Relationship Id="rId4" Type="http://schemas.openxmlformats.org/officeDocument/2006/relationships/image" Target="../media/image12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image" Target="../media/image132.png"/><Relationship Id="rId7" Type="http://schemas.openxmlformats.org/officeDocument/2006/relationships/image" Target="../media/image13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wmf"/><Relationship Id="rId5" Type="http://schemas.openxmlformats.org/officeDocument/2006/relationships/image" Target="../media/image134.wmf"/><Relationship Id="rId4" Type="http://schemas.openxmlformats.org/officeDocument/2006/relationships/image" Target="../media/image1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7" Type="http://schemas.openxmlformats.org/officeDocument/2006/relationships/image" Target="../media/image14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wmf"/><Relationship Id="rId4" Type="http://schemas.openxmlformats.org/officeDocument/2006/relationships/image" Target="../media/image13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image" Target="../media/image111.wmf"/><Relationship Id="rId7" Type="http://schemas.openxmlformats.org/officeDocument/2006/relationships/image" Target="../media/image12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0.png"/><Relationship Id="rId5" Type="http://schemas.openxmlformats.org/officeDocument/2006/relationships/image" Target="../media/image119.wmf"/><Relationship Id="rId10" Type="http://schemas.openxmlformats.org/officeDocument/2006/relationships/image" Target="../media/image142.wmf"/><Relationship Id="rId4" Type="http://schemas.openxmlformats.org/officeDocument/2006/relationships/image" Target="../media/image112.wmf"/><Relationship Id="rId9" Type="http://schemas.openxmlformats.org/officeDocument/2006/relationships/image" Target="../media/image13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wmf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3" Type="http://schemas.openxmlformats.org/officeDocument/2006/relationships/image" Target="../media/image151.png"/><Relationship Id="rId7" Type="http://schemas.openxmlformats.org/officeDocument/2006/relationships/image" Target="../media/image155.wmf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wmf"/><Relationship Id="rId5" Type="http://schemas.openxmlformats.org/officeDocument/2006/relationships/image" Target="../media/image153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2.wmf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68.wmf"/><Relationship Id="rId7" Type="http://schemas.openxmlformats.org/officeDocument/2006/relationships/image" Target="../media/image172.wmf"/><Relationship Id="rId2" Type="http://schemas.openxmlformats.org/officeDocument/2006/relationships/image" Target="../media/image16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1.png"/><Relationship Id="rId5" Type="http://schemas.openxmlformats.org/officeDocument/2006/relationships/image" Target="../media/image170.wmf"/><Relationship Id="rId4" Type="http://schemas.openxmlformats.org/officeDocument/2006/relationships/image" Target="../media/image16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2" Type="http://schemas.openxmlformats.org/officeDocument/2006/relationships/image" Target="../media/image17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8.wmf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7" Type="http://schemas.openxmlformats.org/officeDocument/2006/relationships/image" Target="../media/image186.wmf"/><Relationship Id="rId2" Type="http://schemas.openxmlformats.org/officeDocument/2006/relationships/image" Target="../media/image18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1.png"/><Relationship Id="rId7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wmf"/><Relationship Id="rId18" Type="http://schemas.openxmlformats.org/officeDocument/2006/relationships/image" Target="../media/image51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6.wmf"/><Relationship Id="rId17" Type="http://schemas.openxmlformats.org/officeDocument/2006/relationships/image" Target="../media/image50.wmf"/><Relationship Id="rId2" Type="http://schemas.openxmlformats.org/officeDocument/2006/relationships/image" Target="../media/image37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5.wmf"/><Relationship Id="rId5" Type="http://schemas.openxmlformats.org/officeDocument/2006/relationships/image" Target="../media/image40.png"/><Relationship Id="rId15" Type="http://schemas.openxmlformats.org/officeDocument/2006/relationships/image" Target="../media/image48.png"/><Relationship Id="rId10" Type="http://schemas.openxmlformats.org/officeDocument/2006/relationships/image" Target="../media/image44.wmf"/><Relationship Id="rId19" Type="http://schemas.openxmlformats.org/officeDocument/2006/relationships/image" Target="../media/image52.png"/><Relationship Id="rId4" Type="http://schemas.openxmlformats.org/officeDocument/2006/relationships/image" Target="../media/image39.png"/><Relationship Id="rId9" Type="http://schemas.openxmlformats.org/officeDocument/2006/relationships/image" Target="../media/image43.wmf"/><Relationship Id="rId1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3.wmf"/><Relationship Id="rId3" Type="http://schemas.openxmlformats.org/officeDocument/2006/relationships/image" Target="../media/image55.png"/><Relationship Id="rId7" Type="http://schemas.openxmlformats.org/officeDocument/2006/relationships/image" Target="../media/image35.wmf"/><Relationship Id="rId12" Type="http://schemas.openxmlformats.org/officeDocument/2006/relationships/image" Target="../media/image62.wmf"/><Relationship Id="rId2" Type="http://schemas.openxmlformats.org/officeDocument/2006/relationships/image" Target="../media/image54.wmf"/><Relationship Id="rId16" Type="http://schemas.openxmlformats.org/officeDocument/2006/relationships/image" Target="../media/image6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wmf"/><Relationship Id="rId11" Type="http://schemas.openxmlformats.org/officeDocument/2006/relationships/image" Target="../media/image61.wmf"/><Relationship Id="rId5" Type="http://schemas.openxmlformats.org/officeDocument/2006/relationships/image" Target="../media/image57.png"/><Relationship Id="rId15" Type="http://schemas.openxmlformats.org/officeDocument/2006/relationships/image" Target="../media/image65.png"/><Relationship Id="rId10" Type="http://schemas.openxmlformats.org/officeDocument/2006/relationships/image" Target="../media/image13.wmf"/><Relationship Id="rId4" Type="http://schemas.openxmlformats.org/officeDocument/2006/relationships/image" Target="../media/image56.wmf"/><Relationship Id="rId9" Type="http://schemas.openxmlformats.org/officeDocument/2006/relationships/image" Target="../media/image60.wmf"/><Relationship Id="rId14" Type="http://schemas.openxmlformats.org/officeDocument/2006/relationships/image" Target="../media/image6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wmf"/><Relationship Id="rId11" Type="http://schemas.openxmlformats.org/officeDocument/2006/relationships/image" Target="../media/image74.wmf"/><Relationship Id="rId5" Type="http://schemas.openxmlformats.org/officeDocument/2006/relationships/image" Target="../media/image35.wmf"/><Relationship Id="rId10" Type="http://schemas.openxmlformats.org/officeDocument/2006/relationships/image" Target="../media/image73.wmf"/><Relationship Id="rId4" Type="http://schemas.openxmlformats.org/officeDocument/2006/relationships/image" Target="../media/image68.png"/><Relationship Id="rId9" Type="http://schemas.openxmlformats.org/officeDocument/2006/relationships/image" Target="../media/image7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image" Target="../media/image83.png"/><Relationship Id="rId3" Type="http://schemas.openxmlformats.org/officeDocument/2006/relationships/image" Target="../media/image76.wmf"/><Relationship Id="rId7" Type="http://schemas.openxmlformats.org/officeDocument/2006/relationships/image" Target="../media/image78.wmf"/><Relationship Id="rId12" Type="http://schemas.openxmlformats.org/officeDocument/2006/relationships/image" Target="../media/image82.wmf"/><Relationship Id="rId2" Type="http://schemas.openxmlformats.org/officeDocument/2006/relationships/image" Target="../media/image75.wmf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wmf"/><Relationship Id="rId11" Type="http://schemas.openxmlformats.org/officeDocument/2006/relationships/image" Target="../media/image81.wmf"/><Relationship Id="rId5" Type="http://schemas.openxmlformats.org/officeDocument/2006/relationships/image" Target="../media/image71.png"/><Relationship Id="rId15" Type="http://schemas.openxmlformats.org/officeDocument/2006/relationships/image" Target="../media/image85.wmf"/><Relationship Id="rId10" Type="http://schemas.openxmlformats.org/officeDocument/2006/relationships/image" Target="../media/image80.wmf"/><Relationship Id="rId4" Type="http://schemas.openxmlformats.org/officeDocument/2006/relationships/image" Target="../media/image73.wmf"/><Relationship Id="rId9" Type="http://schemas.openxmlformats.org/officeDocument/2006/relationships/image" Target="../media/image35.wmf"/><Relationship Id="rId14" Type="http://schemas.openxmlformats.org/officeDocument/2006/relationships/image" Target="../media/image8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/>
          <a:lstStyle/>
          <a:p>
            <a:r>
              <a:rPr lang="es-ES" b="1" smtClean="0">
                <a:solidFill>
                  <a:srgbClr val="C00000"/>
                </a:solidFill>
              </a:rPr>
              <a:t>1.RADIATION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3" name="Rectangle 40"/>
          <p:cNvSpPr>
            <a:spLocks noChangeArrowheads="1"/>
          </p:cNvSpPr>
          <p:nvPr/>
        </p:nvSpPr>
        <p:spPr bwMode="auto">
          <a:xfrm>
            <a:off x="5795963" y="5661025"/>
            <a:ext cx="15859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J. Planelles</a:t>
            </a:r>
          </a:p>
        </p:txBody>
      </p:sp>
      <p:pic>
        <p:nvPicPr>
          <p:cNvPr id="4" name="Picture 6" descr="logo_u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5373688"/>
            <a:ext cx="13208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2"/>
          <p:cNvGraphicFramePr>
            <a:graphicFrameLocks noGrp="1" noChangeAspect="1"/>
          </p:cNvGraphicFramePr>
          <p:nvPr/>
        </p:nvGraphicFramePr>
        <p:xfrm>
          <a:off x="-36513" y="9525"/>
          <a:ext cx="2360613" cy="6846888"/>
        </p:xfrm>
        <a:graphic>
          <a:graphicData uri="http://schemas.openxmlformats.org/presentationml/2006/ole">
            <p:oleObj spid="_x0000_s1026" name="CorelDRAW" r:id="rId4" imgW="2515320" imgH="36205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86407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634" name="Group 10"/>
          <p:cNvGrpSpPr>
            <a:grpSpLocks/>
          </p:cNvGrpSpPr>
          <p:nvPr/>
        </p:nvGrpSpPr>
        <p:grpSpPr bwMode="auto">
          <a:xfrm>
            <a:off x="323850" y="908050"/>
            <a:ext cx="8353425" cy="1016000"/>
            <a:chOff x="204" y="700"/>
            <a:chExt cx="5262" cy="640"/>
          </a:xfrm>
        </p:grpSpPr>
        <p:pic>
          <p:nvPicPr>
            <p:cNvPr id="266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6" y="845"/>
              <a:ext cx="1678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6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5" y="700"/>
              <a:ext cx="2541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6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4" y="935"/>
              <a:ext cx="409" cy="191"/>
            </a:xfrm>
            <a:prstGeom prst="rect">
              <a:avLst/>
            </a:prstGeom>
            <a:noFill/>
          </p:spPr>
        </p:pic>
        <p:cxnSp>
          <p:nvCxnSpPr>
            <p:cNvPr id="2" name="Connector de fletxa recta 13"/>
            <p:cNvCxnSpPr>
              <a:cxnSpLocks noChangeShapeType="1"/>
            </p:cNvCxnSpPr>
            <p:nvPr/>
          </p:nvCxnSpPr>
          <p:spPr bwMode="auto">
            <a:xfrm flipV="1">
              <a:off x="657" y="1026"/>
              <a:ext cx="227" cy="2"/>
            </a:xfrm>
            <a:prstGeom prst="straightConnector1">
              <a:avLst/>
            </a:prstGeom>
            <a:noFill/>
            <a:ln w="28575" algn="ctr">
              <a:solidFill>
                <a:srgbClr val="17375E"/>
              </a:solidFill>
              <a:round/>
              <a:headEnd/>
              <a:tailEnd type="arrow" w="med" len="med"/>
            </a:ln>
          </p:spPr>
        </p:cxnSp>
        <p:cxnSp>
          <p:nvCxnSpPr>
            <p:cNvPr id="3" name="Connector de fletxa recta 13"/>
            <p:cNvCxnSpPr>
              <a:cxnSpLocks noChangeShapeType="1"/>
            </p:cNvCxnSpPr>
            <p:nvPr/>
          </p:nvCxnSpPr>
          <p:spPr bwMode="auto">
            <a:xfrm flipV="1">
              <a:off x="2653" y="1026"/>
              <a:ext cx="227" cy="2"/>
            </a:xfrm>
            <a:prstGeom prst="straightConnector1">
              <a:avLst/>
            </a:prstGeom>
            <a:noFill/>
            <a:ln w="28575" algn="ctr">
              <a:solidFill>
                <a:srgbClr val="17375E"/>
              </a:solidFill>
              <a:round/>
              <a:headEnd/>
              <a:tailEnd type="arrow" w="med" len="med"/>
            </a:ln>
          </p:spPr>
        </p:cxnSp>
      </p:grp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323850" y="692150"/>
            <a:ext cx="84963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a-ES"/>
          </a:p>
        </p:txBody>
      </p:sp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1893888"/>
            <a:ext cx="39147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2565400"/>
            <a:ext cx="1296987" cy="242888"/>
          </a:xfrm>
          <a:prstGeom prst="rect">
            <a:avLst/>
          </a:prstGeom>
          <a:noFill/>
        </p:spPr>
      </p:pic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2060575"/>
            <a:ext cx="26797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363" y="2924175"/>
            <a:ext cx="2016125" cy="4143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cxnSp>
        <p:nvCxnSpPr>
          <p:cNvPr id="14" name="Connector de fletxa recta 13"/>
          <p:cNvCxnSpPr/>
          <p:nvPr/>
        </p:nvCxnSpPr>
        <p:spPr>
          <a:xfrm>
            <a:off x="6011863" y="2565400"/>
            <a:ext cx="0" cy="2794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40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850" y="3141663"/>
            <a:ext cx="3535363" cy="450850"/>
          </a:xfrm>
          <a:prstGeom prst="rect">
            <a:avLst/>
          </a:prstGeom>
          <a:noFill/>
        </p:spPr>
      </p:pic>
      <p:pic>
        <p:nvPicPr>
          <p:cNvPr id="26643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30300" y="2760663"/>
            <a:ext cx="2160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nector de fletxa recta 13"/>
          <p:cNvCxnSpPr/>
          <p:nvPr/>
        </p:nvCxnSpPr>
        <p:spPr>
          <a:xfrm>
            <a:off x="1908175" y="2636838"/>
            <a:ext cx="1588" cy="504825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47" name="Picture 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188" y="5300663"/>
            <a:ext cx="1944687" cy="527050"/>
          </a:xfrm>
          <a:prstGeom prst="rect">
            <a:avLst/>
          </a:prstGeom>
          <a:noFill/>
        </p:spPr>
      </p:pic>
      <p:pic>
        <p:nvPicPr>
          <p:cNvPr id="26648" name="Picture 2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16688" y="5229225"/>
            <a:ext cx="1727200" cy="412750"/>
          </a:xfrm>
          <a:prstGeom prst="rect">
            <a:avLst/>
          </a:prstGeom>
          <a:noFill/>
        </p:spPr>
      </p:pic>
      <p:pic>
        <p:nvPicPr>
          <p:cNvPr id="26649" name="Picture 2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72225" y="4941888"/>
            <a:ext cx="18002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50" name="Picture 2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1188" y="4868863"/>
            <a:ext cx="194468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52" name="Picture 2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45063" y="3414713"/>
            <a:ext cx="3711575" cy="3683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26657" name="Picture 3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43213" y="3933825"/>
            <a:ext cx="3162300" cy="2028825"/>
          </a:xfrm>
          <a:prstGeom prst="rect">
            <a:avLst/>
          </a:prstGeom>
          <a:noFill/>
        </p:spPr>
      </p:pic>
      <p:cxnSp>
        <p:nvCxnSpPr>
          <p:cNvPr id="5" name="Connector de fletxa recta 13"/>
          <p:cNvCxnSpPr>
            <a:cxnSpLocks noChangeShapeType="1"/>
          </p:cNvCxnSpPr>
          <p:nvPr/>
        </p:nvCxnSpPr>
        <p:spPr bwMode="auto">
          <a:xfrm flipH="1">
            <a:off x="4572000" y="5103813"/>
            <a:ext cx="1800225" cy="125412"/>
          </a:xfrm>
          <a:prstGeom prst="straightConnector1">
            <a:avLst/>
          </a:prstGeom>
          <a:noFill/>
          <a:ln w="12700" algn="ctr">
            <a:solidFill>
              <a:srgbClr val="17375E"/>
            </a:solidFill>
            <a:round/>
            <a:headEnd/>
            <a:tailEnd type="arrow" w="med" len="med"/>
          </a:ln>
        </p:spPr>
      </p:cxnSp>
      <p:cxnSp>
        <p:nvCxnSpPr>
          <p:cNvPr id="6" name="Connector de fletxa recta 13"/>
          <p:cNvCxnSpPr>
            <a:cxnSpLocks noChangeShapeType="1"/>
          </p:cNvCxnSpPr>
          <p:nvPr/>
        </p:nvCxnSpPr>
        <p:spPr bwMode="auto">
          <a:xfrm flipV="1">
            <a:off x="2555875" y="5013325"/>
            <a:ext cx="1368425" cy="73025"/>
          </a:xfrm>
          <a:prstGeom prst="straightConnector1">
            <a:avLst/>
          </a:prstGeom>
          <a:noFill/>
          <a:ln w="12700" algn="ctr">
            <a:solidFill>
              <a:srgbClr val="17375E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777339" y="3717032"/>
            <a:ext cx="5515708" cy="792088"/>
          </a:xfrm>
        </p:spPr>
        <p:txBody>
          <a:bodyPr/>
          <a:lstStyle/>
          <a:p>
            <a:pPr>
              <a:defRPr/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2.Matter and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Field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52" name="Rectangle 40"/>
          <p:cNvSpPr>
            <a:spLocks noChangeArrowheads="1"/>
          </p:cNvSpPr>
          <p:nvPr/>
        </p:nvSpPr>
        <p:spPr bwMode="auto">
          <a:xfrm>
            <a:off x="5795597" y="5661026"/>
            <a:ext cx="1585546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J. Planelles</a:t>
            </a:r>
          </a:p>
        </p:txBody>
      </p:sp>
      <p:pic>
        <p:nvPicPr>
          <p:cNvPr id="2053" name="Picture 6" descr="logo_u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1" y="5373689"/>
            <a:ext cx="1320311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12"/>
          <p:cNvGraphicFramePr>
            <a:graphicFrameLocks noGrp="1" noChangeAspect="1"/>
          </p:cNvGraphicFramePr>
          <p:nvPr/>
        </p:nvGraphicFramePr>
        <p:xfrm>
          <a:off x="-36635" y="9525"/>
          <a:ext cx="2360735" cy="6846888"/>
        </p:xfrm>
        <a:graphic>
          <a:graphicData uri="http://schemas.openxmlformats.org/presentationml/2006/ole">
            <p:oleObj spid="_x0000_s14338" name="CorelDRAW" r:id="rId4" imgW="2515320" imgH="36205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9"/>
          <p:cNvSpPr txBox="1">
            <a:spLocks noChangeArrowheads="1"/>
          </p:cNvSpPr>
          <p:nvPr/>
        </p:nvSpPr>
        <p:spPr bwMode="auto">
          <a:xfrm>
            <a:off x="783981" y="1773238"/>
            <a:ext cx="1793631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1800" i="1"/>
              <a:t>Newton’s Law</a:t>
            </a:r>
          </a:p>
        </p:txBody>
      </p:sp>
      <p:pic>
        <p:nvPicPr>
          <p:cNvPr id="819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6904" y="1341438"/>
            <a:ext cx="2126273" cy="1063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9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0962" y="4149726"/>
            <a:ext cx="3500804" cy="1344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7" name="Text Box 13"/>
          <p:cNvSpPr txBox="1">
            <a:spLocks noChangeArrowheads="1"/>
          </p:cNvSpPr>
          <p:nvPr/>
        </p:nvSpPr>
        <p:spPr bwMode="auto">
          <a:xfrm>
            <a:off x="650631" y="4437063"/>
            <a:ext cx="139651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1800" i="1"/>
              <a:t>Lagrange 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1800" i="1"/>
              <a:t>equation</a:t>
            </a:r>
          </a:p>
        </p:txBody>
      </p:sp>
      <p:pic>
        <p:nvPicPr>
          <p:cNvPr id="819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5682" y="4149725"/>
            <a:ext cx="1929911" cy="661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99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5681" y="4868863"/>
            <a:ext cx="1172308" cy="768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00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42190" y="2636838"/>
            <a:ext cx="1648557" cy="889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201" name="Text Box 17"/>
          <p:cNvSpPr txBox="1">
            <a:spLocks noChangeArrowheads="1"/>
          </p:cNvSpPr>
          <p:nvPr/>
        </p:nvSpPr>
        <p:spPr bwMode="auto">
          <a:xfrm>
            <a:off x="716574" y="2924176"/>
            <a:ext cx="305679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1800" i="1"/>
              <a:t>Conservative systems</a:t>
            </a:r>
          </a:p>
        </p:txBody>
      </p:sp>
      <p:pic>
        <p:nvPicPr>
          <p:cNvPr id="8202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5869" y="2708276"/>
            <a:ext cx="1795097" cy="741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203" name="Line 22"/>
          <p:cNvSpPr>
            <a:spLocks noChangeShapeType="1"/>
          </p:cNvSpPr>
          <p:nvPr/>
        </p:nvSpPr>
        <p:spPr bwMode="auto">
          <a:xfrm>
            <a:off x="650631" y="981075"/>
            <a:ext cx="7823689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8204" name="Text Box 23"/>
          <p:cNvSpPr txBox="1">
            <a:spLocks noChangeArrowheads="1"/>
          </p:cNvSpPr>
          <p:nvPr/>
        </p:nvSpPr>
        <p:spPr bwMode="auto">
          <a:xfrm>
            <a:off x="720969" y="295275"/>
            <a:ext cx="689316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700">
                <a:solidFill>
                  <a:schemeClr val="accent2"/>
                </a:solidFill>
                <a:latin typeface="Times New Roman" pitchFamily="18" charset="0"/>
              </a:rPr>
              <a:t>Classical Mechanics: an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650631" y="2133601"/>
            <a:ext cx="385542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1800" i="1"/>
              <a:t>No magnetic monopoles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716574" y="1125538"/>
            <a:ext cx="305679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1800" i="1"/>
              <a:t>Time-independent field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8839" y="1052514"/>
            <a:ext cx="1503485" cy="649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577" y="1052513"/>
            <a:ext cx="2227385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8839" y="1773238"/>
            <a:ext cx="2237643" cy="1155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32331" y="1989139"/>
            <a:ext cx="1396512" cy="661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5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3982" y="3068639"/>
            <a:ext cx="1929911" cy="668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6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08839" y="3068638"/>
            <a:ext cx="1648558" cy="684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7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574" y="3860800"/>
            <a:ext cx="5128846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8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73416" y="4652964"/>
            <a:ext cx="4567604" cy="676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9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7989" y="5445126"/>
            <a:ext cx="8551985" cy="1223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30" name="Line 15"/>
          <p:cNvSpPr>
            <a:spLocks noChangeShapeType="1"/>
          </p:cNvSpPr>
          <p:nvPr/>
        </p:nvSpPr>
        <p:spPr bwMode="auto">
          <a:xfrm>
            <a:off x="845527" y="828675"/>
            <a:ext cx="7823688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9231" name="Text Box 16"/>
          <p:cNvSpPr txBox="1">
            <a:spLocks noChangeArrowheads="1"/>
          </p:cNvSpPr>
          <p:nvPr/>
        </p:nvSpPr>
        <p:spPr bwMode="auto">
          <a:xfrm>
            <a:off x="915866" y="142875"/>
            <a:ext cx="689316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700">
                <a:solidFill>
                  <a:schemeClr val="accent2"/>
                </a:solidFill>
                <a:latin typeface="Times New Roman" pitchFamily="18" charset="0"/>
              </a:rPr>
              <a:t>Velocity-dependent potentials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5651475" y="2132856"/>
            <a:ext cx="720725" cy="287337"/>
          </a:xfrm>
          <a:prstGeom prst="leftRightArrow">
            <a:avLst>
              <a:gd name="adj1" fmla="val 50000"/>
              <a:gd name="adj2" fmla="val 50166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1"/>
          <p:cNvSpPr txBox="1">
            <a:spLocks noChangeArrowheads="1"/>
          </p:cNvSpPr>
          <p:nvPr/>
        </p:nvSpPr>
        <p:spPr bwMode="auto">
          <a:xfrm>
            <a:off x="583223" y="2536825"/>
            <a:ext cx="1263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2400" i="1"/>
              <a:t>Define:</a:t>
            </a:r>
          </a:p>
        </p:txBody>
      </p:sp>
      <p:sp>
        <p:nvSpPr>
          <p:cNvPr id="10243" name="Line 24"/>
          <p:cNvSpPr>
            <a:spLocks noChangeShapeType="1"/>
          </p:cNvSpPr>
          <p:nvPr/>
        </p:nvSpPr>
        <p:spPr bwMode="auto">
          <a:xfrm>
            <a:off x="845527" y="700088"/>
            <a:ext cx="7823688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10244" name="Text Box 25"/>
          <p:cNvSpPr txBox="1">
            <a:spLocks noChangeArrowheads="1"/>
          </p:cNvSpPr>
          <p:nvPr/>
        </p:nvSpPr>
        <p:spPr bwMode="auto">
          <a:xfrm>
            <a:off x="915866" y="142875"/>
            <a:ext cx="689316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700">
                <a:solidFill>
                  <a:schemeClr val="accent2"/>
                </a:solidFill>
                <a:latin typeface="Times New Roman" pitchFamily="18" charset="0"/>
              </a:rPr>
              <a:t>Velocity-dependent potentials: cont.</a:t>
            </a:r>
          </a:p>
        </p:txBody>
      </p:sp>
      <p:pic>
        <p:nvPicPr>
          <p:cNvPr id="10245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923" y="838201"/>
            <a:ext cx="7246327" cy="1370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7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2408" y="2278063"/>
            <a:ext cx="2518997" cy="133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9" name="Picture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6385" y="2493964"/>
            <a:ext cx="2715358" cy="623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50" name="Picture 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7285" y="4221163"/>
            <a:ext cx="1729154" cy="5508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0251" name="Line 44"/>
          <p:cNvSpPr>
            <a:spLocks noChangeShapeType="1"/>
          </p:cNvSpPr>
          <p:nvPr/>
        </p:nvSpPr>
        <p:spPr bwMode="auto">
          <a:xfrm>
            <a:off x="4173415" y="4797425"/>
            <a:ext cx="1795097" cy="2873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a-ES"/>
          </a:p>
        </p:txBody>
      </p:sp>
      <p:pic>
        <p:nvPicPr>
          <p:cNvPr id="10252" name="Picture 4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31" y="3500439"/>
            <a:ext cx="3774831" cy="2535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53" name="Picture 4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87362" y="5226051"/>
            <a:ext cx="4651131" cy="1489075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4" name="AutoShape 34"/>
          <p:cNvSpPr>
            <a:spLocks/>
          </p:cNvSpPr>
          <p:nvPr/>
        </p:nvSpPr>
        <p:spPr bwMode="auto">
          <a:xfrm rot="10800000">
            <a:off x="3707904" y="3429000"/>
            <a:ext cx="360363" cy="2879725"/>
          </a:xfrm>
          <a:prstGeom prst="leftBrace">
            <a:avLst>
              <a:gd name="adj1" fmla="val 66593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4787379" y="2636912"/>
            <a:ext cx="720725" cy="287338"/>
          </a:xfrm>
          <a:prstGeom prst="rightArrow">
            <a:avLst>
              <a:gd name="adj1" fmla="val 50000"/>
              <a:gd name="adj2" fmla="val 62707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4"/>
          <p:cNvSpPr>
            <a:spLocks noChangeShapeType="1"/>
          </p:cNvSpPr>
          <p:nvPr/>
        </p:nvSpPr>
        <p:spPr bwMode="auto">
          <a:xfrm>
            <a:off x="845527" y="700088"/>
            <a:ext cx="7823688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915866" y="142875"/>
            <a:ext cx="689316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700">
                <a:solidFill>
                  <a:schemeClr val="accent2"/>
                </a:solidFill>
                <a:latin typeface="Times New Roman" pitchFamily="18" charset="0"/>
              </a:rPr>
              <a:t>Velocity-dependent potentials: cont.</a:t>
            </a:r>
          </a:p>
        </p:txBody>
      </p:sp>
      <p:sp>
        <p:nvSpPr>
          <p:cNvPr id="11269" name="Text Box 15"/>
          <p:cNvSpPr txBox="1">
            <a:spLocks noChangeArrowheads="1"/>
          </p:cNvSpPr>
          <p:nvPr/>
        </p:nvSpPr>
        <p:spPr bwMode="auto">
          <a:xfrm>
            <a:off x="609600" y="1009651"/>
            <a:ext cx="22610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2400" i="1"/>
              <a:t>kinematic momentum:</a:t>
            </a:r>
          </a:p>
        </p:txBody>
      </p:sp>
      <p:pic>
        <p:nvPicPr>
          <p:cNvPr id="1127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5728" y="966789"/>
            <a:ext cx="2592265" cy="922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7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5728" y="1944688"/>
            <a:ext cx="5915757" cy="1035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72" name="Text Box 18"/>
          <p:cNvSpPr txBox="1">
            <a:spLocks noChangeArrowheads="1"/>
          </p:cNvSpPr>
          <p:nvPr/>
        </p:nvSpPr>
        <p:spPr bwMode="auto">
          <a:xfrm>
            <a:off x="584689" y="1987551"/>
            <a:ext cx="19269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2400" i="1"/>
              <a:t>canonical momentum:</a:t>
            </a:r>
          </a:p>
        </p:txBody>
      </p:sp>
      <p:sp>
        <p:nvSpPr>
          <p:cNvPr id="11273" name="Text Box 19"/>
          <p:cNvSpPr txBox="1">
            <a:spLocks noChangeArrowheads="1"/>
          </p:cNvSpPr>
          <p:nvPr/>
        </p:nvSpPr>
        <p:spPr bwMode="auto">
          <a:xfrm>
            <a:off x="583223" y="3068638"/>
            <a:ext cx="206033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2400" i="1"/>
              <a:t>Hamiltonian:</a:t>
            </a:r>
          </a:p>
        </p:txBody>
      </p:sp>
      <p:pic>
        <p:nvPicPr>
          <p:cNvPr id="11274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500439"/>
            <a:ext cx="8411308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75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35" y="4508501"/>
            <a:ext cx="5773615" cy="866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77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5489" y="5589589"/>
            <a:ext cx="2995246" cy="1025525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827584" y="4797152"/>
            <a:ext cx="720725" cy="287337"/>
          </a:xfrm>
          <a:prstGeom prst="rightArrow">
            <a:avLst>
              <a:gd name="adj1" fmla="val 50000"/>
              <a:gd name="adj2" fmla="val 62707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" name="AutoShape 24"/>
          <p:cNvSpPr>
            <a:spLocks noChangeArrowheads="1"/>
          </p:cNvSpPr>
          <p:nvPr/>
        </p:nvSpPr>
        <p:spPr bwMode="auto">
          <a:xfrm>
            <a:off x="1979712" y="5949280"/>
            <a:ext cx="720725" cy="287338"/>
          </a:xfrm>
          <a:prstGeom prst="rightArrow">
            <a:avLst>
              <a:gd name="adj1" fmla="val 50000"/>
              <a:gd name="adj2" fmla="val 62707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4"/>
          <p:cNvSpPr>
            <a:spLocks noChangeShapeType="1"/>
          </p:cNvSpPr>
          <p:nvPr/>
        </p:nvSpPr>
        <p:spPr bwMode="auto">
          <a:xfrm>
            <a:off x="845527" y="700088"/>
            <a:ext cx="7823688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915866" y="142875"/>
            <a:ext cx="689316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700">
                <a:solidFill>
                  <a:schemeClr val="accent2"/>
                </a:solidFill>
                <a:latin typeface="Times New Roman" pitchFamily="18" charset="0"/>
              </a:rPr>
              <a:t>Conservative systems: V(x,y,z) &amp;   L = T - V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7110047" y="1052514"/>
            <a:ext cx="22610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2400" i="1"/>
              <a:t>kinematic momentum:</a:t>
            </a: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184639" y="1052514"/>
            <a:ext cx="19269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2400" i="1"/>
              <a:t>canonical momentum:</a:t>
            </a:r>
          </a:p>
        </p:txBody>
      </p:sp>
      <p:sp>
        <p:nvSpPr>
          <p:cNvPr id="12295" name="Text Box 11"/>
          <p:cNvSpPr txBox="1">
            <a:spLocks noChangeArrowheads="1"/>
          </p:cNvSpPr>
          <p:nvPr/>
        </p:nvSpPr>
        <p:spPr bwMode="auto">
          <a:xfrm>
            <a:off x="344366" y="2276475"/>
            <a:ext cx="206033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2400" i="1"/>
              <a:t>Hamiltonian:</a:t>
            </a:r>
          </a:p>
        </p:txBody>
      </p:sp>
      <p:pic>
        <p:nvPicPr>
          <p:cNvPr id="1229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5677" y="981075"/>
            <a:ext cx="5002823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297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931" y="2781300"/>
            <a:ext cx="8576897" cy="965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298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4969" y="4292600"/>
            <a:ext cx="5240215" cy="889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300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8131" y="5589589"/>
            <a:ext cx="2237643" cy="979487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827584" y="4797152"/>
            <a:ext cx="720725" cy="287337"/>
          </a:xfrm>
          <a:prstGeom prst="rightArrow">
            <a:avLst>
              <a:gd name="adj1" fmla="val 50000"/>
              <a:gd name="adj2" fmla="val 62707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1979712" y="5949280"/>
            <a:ext cx="720725" cy="287338"/>
          </a:xfrm>
          <a:prstGeom prst="rightArrow">
            <a:avLst>
              <a:gd name="adj1" fmla="val 50000"/>
              <a:gd name="adj2" fmla="val 62707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"/>
          <p:cNvSpPr>
            <a:spLocks noChangeShapeType="1"/>
          </p:cNvSpPr>
          <p:nvPr/>
        </p:nvSpPr>
        <p:spPr bwMode="auto">
          <a:xfrm>
            <a:off x="845527" y="700088"/>
            <a:ext cx="7823688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915866" y="142876"/>
            <a:ext cx="6893169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Gauge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383931" y="4365626"/>
            <a:ext cx="259226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2400" i="1"/>
              <a:t>We may select </a:t>
            </a:r>
            <a:r>
              <a:rPr lang="en-US" sz="2800" i="1">
                <a:latin typeface="Symbol" pitchFamily="18" charset="2"/>
              </a:rPr>
              <a:t>c </a:t>
            </a:r>
            <a:r>
              <a:rPr lang="en-US" sz="2400" i="1"/>
              <a:t>: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2776905" y="981075"/>
            <a:ext cx="26523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2400" i="1"/>
              <a:t>;</a:t>
            </a:r>
          </a:p>
        </p:txBody>
      </p:sp>
      <p:pic>
        <p:nvPicPr>
          <p:cNvPr id="13319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923" y="1138238"/>
            <a:ext cx="1732085" cy="46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20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2897" y="1152525"/>
            <a:ext cx="2096965" cy="471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21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6389" y="1166813"/>
            <a:ext cx="1592873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22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3981" y="2262188"/>
            <a:ext cx="4453303" cy="1147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23" name="AutoShape 18"/>
          <p:cNvSpPr>
            <a:spLocks noChangeArrowheads="1"/>
          </p:cNvSpPr>
          <p:nvPr/>
        </p:nvSpPr>
        <p:spPr bwMode="auto">
          <a:xfrm>
            <a:off x="5436577" y="1685926"/>
            <a:ext cx="531935" cy="12239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1257 w 21600"/>
              <a:gd name="T25" fmla="*/ 16936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725" y="0"/>
                </a:moveTo>
                <a:lnTo>
                  <a:pt x="13850" y="6171"/>
                </a:lnTo>
                <a:lnTo>
                  <a:pt x="16936" y="6171"/>
                </a:lnTo>
                <a:lnTo>
                  <a:pt x="16936" y="16936"/>
                </a:lnTo>
                <a:lnTo>
                  <a:pt x="6171" y="16936"/>
                </a:lnTo>
                <a:lnTo>
                  <a:pt x="6171" y="13850"/>
                </a:lnTo>
                <a:lnTo>
                  <a:pt x="0" y="17725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a-ES"/>
          </a:p>
        </p:txBody>
      </p:sp>
      <p:pic>
        <p:nvPicPr>
          <p:cNvPr id="13324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08839" y="4221163"/>
            <a:ext cx="4785946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25" name="Text Box 20"/>
          <p:cNvSpPr txBox="1">
            <a:spLocks noChangeArrowheads="1"/>
          </p:cNvSpPr>
          <p:nvPr/>
        </p:nvSpPr>
        <p:spPr bwMode="auto">
          <a:xfrm>
            <a:off x="451338" y="5661026"/>
            <a:ext cx="292490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2800" i="1"/>
              <a:t>Coulomb Gauge </a:t>
            </a:r>
            <a:r>
              <a:rPr lang="en-US" sz="2400" i="1"/>
              <a:t>:</a:t>
            </a:r>
          </a:p>
        </p:txBody>
      </p:sp>
      <p:pic>
        <p:nvPicPr>
          <p:cNvPr id="13326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76247" y="5516563"/>
            <a:ext cx="2524858" cy="931862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5652120" y="1196752"/>
            <a:ext cx="720725" cy="287337"/>
          </a:xfrm>
          <a:prstGeom prst="rightArrow">
            <a:avLst>
              <a:gd name="adj1" fmla="val 50000"/>
              <a:gd name="adj2" fmla="val 62707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3"/>
          <p:cNvSpPr>
            <a:spLocks noChangeShapeType="1"/>
          </p:cNvSpPr>
          <p:nvPr/>
        </p:nvSpPr>
        <p:spPr bwMode="auto">
          <a:xfrm>
            <a:off x="845527" y="700088"/>
            <a:ext cx="7823688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915866" y="142876"/>
            <a:ext cx="6893169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Hamiltonian (coulomb gauge)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4040066" y="1196975"/>
            <a:ext cx="26523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2400" i="1"/>
              <a:t>;</a:t>
            </a:r>
          </a:p>
        </p:txBody>
      </p:sp>
      <p:pic>
        <p:nvPicPr>
          <p:cNvPr id="1434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923" y="981076"/>
            <a:ext cx="2990850" cy="892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3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8651" y="1196976"/>
            <a:ext cx="2069123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4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43" y="2133600"/>
            <a:ext cx="8891954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5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9028" y="3357564"/>
            <a:ext cx="4734657" cy="1025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6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6359" y="4840289"/>
            <a:ext cx="5577254" cy="1101725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1" name="AutoShape 24"/>
          <p:cNvSpPr>
            <a:spLocks noChangeArrowheads="1"/>
          </p:cNvSpPr>
          <p:nvPr/>
        </p:nvSpPr>
        <p:spPr bwMode="auto">
          <a:xfrm>
            <a:off x="1763688" y="5301208"/>
            <a:ext cx="720725" cy="287338"/>
          </a:xfrm>
          <a:prstGeom prst="rightArrow">
            <a:avLst>
              <a:gd name="adj1" fmla="val 50000"/>
              <a:gd name="adj2" fmla="val 62707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587620" y="704850"/>
            <a:ext cx="7823688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31935" y="114300"/>
            <a:ext cx="689316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700">
                <a:solidFill>
                  <a:schemeClr val="accent2"/>
                </a:solidFill>
                <a:latin typeface="Times New Roman" pitchFamily="18" charset="0"/>
              </a:rPr>
              <a:t>Magnetic field: summary</a:t>
            </a:r>
          </a:p>
        </p:txBody>
      </p:sp>
      <p:sp>
        <p:nvSpPr>
          <p:cNvPr id="3077" name="Text Box 25"/>
          <p:cNvSpPr txBox="1">
            <a:spLocks noChangeArrowheads="1"/>
          </p:cNvSpPr>
          <p:nvPr/>
        </p:nvSpPr>
        <p:spPr bwMode="auto">
          <a:xfrm>
            <a:off x="517282" y="835025"/>
            <a:ext cx="166174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1800" i="1"/>
              <a:t>No magnetic monopoles: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152651" y="850901"/>
            <a:ext cx="4322885" cy="739775"/>
            <a:chOff x="1396" y="800"/>
            <a:chExt cx="2950" cy="466"/>
          </a:xfrm>
        </p:grpSpPr>
        <p:pic>
          <p:nvPicPr>
            <p:cNvPr id="3096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96" y="800"/>
              <a:ext cx="953" cy="4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097" name="Picture 2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9" y="845"/>
              <a:ext cx="1317" cy="4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3098" name="Line 28"/>
            <p:cNvSpPr>
              <a:spLocks noChangeShapeType="1"/>
            </p:cNvSpPr>
            <p:nvPr/>
          </p:nvSpPr>
          <p:spPr bwMode="auto">
            <a:xfrm>
              <a:off x="2530" y="1026"/>
              <a:ext cx="408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ca-ES"/>
            </a:p>
          </p:txBody>
        </p:sp>
      </p:grpSp>
      <p:sp>
        <p:nvSpPr>
          <p:cNvPr id="3079" name="Text Box 29"/>
          <p:cNvSpPr txBox="1">
            <a:spLocks noChangeArrowheads="1"/>
          </p:cNvSpPr>
          <p:nvPr/>
        </p:nvSpPr>
        <p:spPr bwMode="auto">
          <a:xfrm>
            <a:off x="6899031" y="908050"/>
            <a:ext cx="166174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1800" i="1"/>
              <a:t>vector potential</a:t>
            </a:r>
          </a:p>
        </p:txBody>
      </p:sp>
      <p:sp>
        <p:nvSpPr>
          <p:cNvPr id="3080" name="Text Box 31"/>
          <p:cNvSpPr txBox="1">
            <a:spLocks noChangeArrowheads="1"/>
          </p:cNvSpPr>
          <p:nvPr/>
        </p:nvSpPr>
        <p:spPr bwMode="auto">
          <a:xfrm>
            <a:off x="492370" y="1800226"/>
            <a:ext cx="252485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1800" i="1"/>
              <a:t>No conservative field:</a:t>
            </a:r>
          </a:p>
        </p:txBody>
      </p:sp>
      <p:sp>
        <p:nvSpPr>
          <p:cNvPr id="3081" name="Text Box 32"/>
          <p:cNvSpPr txBox="1">
            <a:spLocks noChangeArrowheads="1"/>
          </p:cNvSpPr>
          <p:nvPr/>
        </p:nvSpPr>
        <p:spPr bwMode="auto">
          <a:xfrm>
            <a:off x="4107473" y="1700213"/>
            <a:ext cx="2378319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1800" i="1"/>
              <a:t>velocity-dependent potential:</a:t>
            </a:r>
          </a:p>
        </p:txBody>
      </p:sp>
      <p:pic>
        <p:nvPicPr>
          <p:cNvPr id="3082" name="Picture 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5374" y="1771650"/>
            <a:ext cx="2460380" cy="565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83" name="Picture 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22231" y="2490788"/>
            <a:ext cx="1729154" cy="5508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3084" name="Line 35"/>
          <p:cNvSpPr>
            <a:spLocks noChangeShapeType="1"/>
          </p:cNvSpPr>
          <p:nvPr/>
        </p:nvSpPr>
        <p:spPr bwMode="auto">
          <a:xfrm>
            <a:off x="3109547" y="2133600"/>
            <a:ext cx="731227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3085" name="Text Box 36"/>
          <p:cNvSpPr txBox="1">
            <a:spLocks noChangeArrowheads="1"/>
          </p:cNvSpPr>
          <p:nvPr/>
        </p:nvSpPr>
        <p:spPr bwMode="auto">
          <a:xfrm>
            <a:off x="465993" y="2562226"/>
            <a:ext cx="252485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1800" i="1"/>
              <a:t>Lagrangian:</a:t>
            </a:r>
          </a:p>
        </p:txBody>
      </p:sp>
      <p:sp>
        <p:nvSpPr>
          <p:cNvPr id="3086" name="Text Box 37"/>
          <p:cNvSpPr txBox="1">
            <a:spLocks noChangeArrowheads="1"/>
          </p:cNvSpPr>
          <p:nvPr/>
        </p:nvSpPr>
        <p:spPr bwMode="auto">
          <a:xfrm>
            <a:off x="5117123" y="2608263"/>
            <a:ext cx="2567354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1800" i="1"/>
              <a:t>kinematic momentum</a:t>
            </a:r>
          </a:p>
        </p:txBody>
      </p:sp>
      <p:pic>
        <p:nvPicPr>
          <p:cNvPr id="3087" name="Picture 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13793" y="3141663"/>
            <a:ext cx="5184531" cy="908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88" name="Text Box 39"/>
          <p:cNvSpPr txBox="1">
            <a:spLocks noChangeArrowheads="1"/>
          </p:cNvSpPr>
          <p:nvPr/>
        </p:nvSpPr>
        <p:spPr bwMode="auto">
          <a:xfrm>
            <a:off x="383931" y="3213100"/>
            <a:ext cx="1529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1800" i="1"/>
              <a:t>Canonical </a:t>
            </a:r>
            <a:br>
              <a:rPr lang="en-US" sz="1800" i="1"/>
            </a:br>
            <a:r>
              <a:rPr lang="en-US" sz="1800" i="1"/>
              <a:t>momentum:</a:t>
            </a:r>
          </a:p>
        </p:txBody>
      </p:sp>
      <p:sp>
        <p:nvSpPr>
          <p:cNvPr id="3089" name="Line 40"/>
          <p:cNvSpPr>
            <a:spLocks noChangeShapeType="1"/>
          </p:cNvSpPr>
          <p:nvPr/>
        </p:nvSpPr>
        <p:spPr bwMode="auto">
          <a:xfrm flipH="1">
            <a:off x="5901105" y="2924175"/>
            <a:ext cx="266700" cy="431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3090" name="Text Box 41"/>
          <p:cNvSpPr txBox="1">
            <a:spLocks noChangeArrowheads="1"/>
          </p:cNvSpPr>
          <p:nvPr/>
        </p:nvSpPr>
        <p:spPr bwMode="auto">
          <a:xfrm>
            <a:off x="252047" y="4437063"/>
            <a:ext cx="252485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1800" i="1"/>
              <a:t>Hamiltonian:</a:t>
            </a:r>
          </a:p>
        </p:txBody>
      </p:sp>
      <p:pic>
        <p:nvPicPr>
          <p:cNvPr id="3091" name="Picture 4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13792" y="4149726"/>
            <a:ext cx="6646985" cy="919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92" name="Text Box 43"/>
          <p:cNvSpPr txBox="1">
            <a:spLocks noChangeArrowheads="1"/>
          </p:cNvSpPr>
          <p:nvPr/>
        </p:nvSpPr>
        <p:spPr bwMode="auto">
          <a:xfrm>
            <a:off x="317989" y="5157788"/>
            <a:ext cx="252485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1800" i="1"/>
              <a:t>Coulomb gauge:</a:t>
            </a:r>
          </a:p>
        </p:txBody>
      </p:sp>
      <p:pic>
        <p:nvPicPr>
          <p:cNvPr id="3093" name="Picture 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13085" y="5141914"/>
            <a:ext cx="1195754" cy="4413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3094" name="Picture 4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06715" y="5734051"/>
            <a:ext cx="4385897" cy="866775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95" name="Text Box 46"/>
          <p:cNvSpPr txBox="1">
            <a:spLocks noChangeArrowheads="1"/>
          </p:cNvSpPr>
          <p:nvPr/>
        </p:nvSpPr>
        <p:spPr bwMode="auto">
          <a:xfrm>
            <a:off x="1346689" y="6021388"/>
            <a:ext cx="252485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1800" i="1"/>
              <a:t>Hamiltonian operator: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836613"/>
            <a:ext cx="5184775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5229225"/>
            <a:ext cx="1685925" cy="409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229225"/>
            <a:ext cx="1800225" cy="3635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4508500"/>
            <a:ext cx="1524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4868863"/>
            <a:ext cx="38957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0" y="2349500"/>
            <a:ext cx="3095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638" y="3351213"/>
            <a:ext cx="33321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or de fletxa recta 17"/>
          <p:cNvCxnSpPr/>
          <p:nvPr/>
        </p:nvCxnSpPr>
        <p:spPr>
          <a:xfrm>
            <a:off x="4356100" y="2603500"/>
            <a:ext cx="1081088" cy="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de fletxa recta 20"/>
          <p:cNvCxnSpPr/>
          <p:nvPr/>
        </p:nvCxnSpPr>
        <p:spPr>
          <a:xfrm>
            <a:off x="7883525" y="2925763"/>
            <a:ext cx="1588" cy="136683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4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488" y="4365625"/>
            <a:ext cx="1944687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Connector de fletxa recta 24"/>
          <p:cNvCxnSpPr/>
          <p:nvPr/>
        </p:nvCxnSpPr>
        <p:spPr>
          <a:xfrm>
            <a:off x="3851275" y="3357563"/>
            <a:ext cx="1368425" cy="1223962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6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5949950"/>
            <a:ext cx="9413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0688" y="188913"/>
            <a:ext cx="3382962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8175" y="3500438"/>
            <a:ext cx="208756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2"/>
          <p:cNvGraphicFramePr>
            <a:graphicFrameLocks noGrp="1" noChangeAspect="1"/>
          </p:cNvGraphicFramePr>
          <p:nvPr/>
        </p:nvGraphicFramePr>
        <p:xfrm>
          <a:off x="-36513" y="9525"/>
          <a:ext cx="2360613" cy="6846888"/>
        </p:xfrm>
        <a:graphic>
          <a:graphicData uri="http://schemas.openxmlformats.org/presentationml/2006/ole">
            <p:oleObj spid="_x0000_s15362" name="CorelDRAW" r:id="rId3" imgW="2515320" imgH="3620520" progId="">
              <p:embed/>
            </p:oleObj>
          </a:graphicData>
        </a:graphic>
      </p:graphicFrame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259632" y="3212976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3. Electron-photon interaction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(selection rules and </a:t>
            </a:r>
            <a:r>
              <a:rPr lang="en-US" b="1" dirty="0" err="1" smtClean="0">
                <a:solidFill>
                  <a:srgbClr val="C00000"/>
                </a:solidFill>
              </a:rPr>
              <a:t>resonanace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28" name="Rectangle 40"/>
          <p:cNvSpPr>
            <a:spLocks noChangeArrowheads="1"/>
          </p:cNvSpPr>
          <p:nvPr/>
        </p:nvSpPr>
        <p:spPr bwMode="auto">
          <a:xfrm>
            <a:off x="5795963" y="5661025"/>
            <a:ext cx="15859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J. Planelles</a:t>
            </a:r>
          </a:p>
        </p:txBody>
      </p:sp>
      <p:pic>
        <p:nvPicPr>
          <p:cNvPr id="1029" name="Picture 6" descr="logo_uj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5373688"/>
            <a:ext cx="13208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Line 22"/>
          <p:cNvSpPr>
            <a:spLocks noChangeShapeType="1"/>
          </p:cNvSpPr>
          <p:nvPr/>
        </p:nvSpPr>
        <p:spPr bwMode="auto">
          <a:xfrm>
            <a:off x="755650" y="981075"/>
            <a:ext cx="7129463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15362" name="Text Box 23"/>
          <p:cNvSpPr txBox="1">
            <a:spLocks noChangeArrowheads="1"/>
          </p:cNvSpPr>
          <p:nvPr/>
        </p:nvSpPr>
        <p:spPr bwMode="auto">
          <a:xfrm>
            <a:off x="684213" y="404813"/>
            <a:ext cx="7467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solidFill>
                  <a:schemeClr val="accent2"/>
                </a:solidFill>
                <a:latin typeface="Times New Roman" pitchFamily="18" charset="0"/>
              </a:rPr>
              <a:t>Hamiltonian of a charge in an electromagnetic field</a:t>
            </a:r>
          </a:p>
        </p:txBody>
      </p:sp>
      <p:sp>
        <p:nvSpPr>
          <p:cNvPr id="15364" name="Text Box 23"/>
          <p:cNvSpPr txBox="1">
            <a:spLocks noChangeArrowheads="1"/>
          </p:cNvSpPr>
          <p:nvPr/>
        </p:nvSpPr>
        <p:spPr bwMode="auto">
          <a:xfrm>
            <a:off x="1187450" y="2565400"/>
            <a:ext cx="216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Times New Roman" pitchFamily="18" charset="0"/>
              </a:rPr>
              <a:t>Set of charges {q</a:t>
            </a:r>
            <a:r>
              <a:rPr lang="en-US" baseline="-25000">
                <a:solidFill>
                  <a:srgbClr val="0000CC"/>
                </a:solidFill>
                <a:latin typeface="Times New Roman" pitchFamily="18" charset="0"/>
              </a:rPr>
              <a:t>i</a:t>
            </a:r>
            <a:r>
              <a:rPr lang="en-US">
                <a:solidFill>
                  <a:srgbClr val="0000CC"/>
                </a:solidFill>
                <a:latin typeface="Times New Roman" pitchFamily="18" charset="0"/>
              </a:rPr>
              <a:t>}:</a:t>
            </a:r>
          </a:p>
        </p:txBody>
      </p:sp>
      <p:grpSp>
        <p:nvGrpSpPr>
          <p:cNvPr id="2" name="Agrupa 10"/>
          <p:cNvGrpSpPr>
            <a:grpSpLocks/>
          </p:cNvGrpSpPr>
          <p:nvPr/>
        </p:nvGrpSpPr>
        <p:grpSpPr bwMode="auto">
          <a:xfrm>
            <a:off x="692150" y="3716338"/>
            <a:ext cx="3735388" cy="406400"/>
            <a:chOff x="611560" y="3573016"/>
            <a:chExt cx="3736163" cy="405953"/>
          </a:xfrm>
        </p:grpSpPr>
        <p:pic>
          <p:nvPicPr>
            <p:cNvPr id="1536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15816" y="3573016"/>
              <a:ext cx="1431907" cy="405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3600054"/>
              <a:ext cx="2232248" cy="356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37112"/>
            <a:ext cx="9144000" cy="171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Agrupa 13"/>
          <p:cNvGrpSpPr/>
          <p:nvPr/>
        </p:nvGrpSpPr>
        <p:grpSpPr>
          <a:xfrm>
            <a:off x="755650" y="1412875"/>
            <a:ext cx="5835650" cy="849313"/>
            <a:chOff x="755650" y="1412875"/>
            <a:chExt cx="5835650" cy="849313"/>
          </a:xfrm>
        </p:grpSpPr>
        <p:pic>
          <p:nvPicPr>
            <p:cNvPr id="1536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5650" y="1412875"/>
              <a:ext cx="583565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71600" y="1916832"/>
              <a:ext cx="2095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Agrupa 16"/>
          <p:cNvGrpSpPr/>
          <p:nvPr/>
        </p:nvGrpSpPr>
        <p:grpSpPr>
          <a:xfrm>
            <a:off x="3275856" y="2295525"/>
            <a:ext cx="5775325" cy="1150938"/>
            <a:chOff x="3275856" y="2295525"/>
            <a:chExt cx="5775325" cy="1150938"/>
          </a:xfrm>
        </p:grpSpPr>
        <p:pic>
          <p:nvPicPr>
            <p:cNvPr id="15365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75856" y="2295525"/>
              <a:ext cx="5775325" cy="115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70362" y="2852936"/>
              <a:ext cx="2095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Line 22"/>
          <p:cNvSpPr>
            <a:spLocks noChangeShapeType="1"/>
          </p:cNvSpPr>
          <p:nvPr/>
        </p:nvSpPr>
        <p:spPr bwMode="auto">
          <a:xfrm>
            <a:off x="611188" y="765175"/>
            <a:ext cx="50673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16386" name="Text Box 23"/>
          <p:cNvSpPr txBox="1">
            <a:spLocks noChangeArrowheads="1"/>
          </p:cNvSpPr>
          <p:nvPr/>
        </p:nvSpPr>
        <p:spPr bwMode="auto">
          <a:xfrm>
            <a:off x="539750" y="188913"/>
            <a:ext cx="7467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solidFill>
                  <a:schemeClr val="accent2"/>
                </a:solidFill>
                <a:latin typeface="Times New Roman" pitchFamily="18" charset="0"/>
              </a:rPr>
              <a:t>Time-dependent perturbation theory</a:t>
            </a:r>
          </a:p>
        </p:txBody>
      </p:sp>
      <p:sp>
        <p:nvSpPr>
          <p:cNvPr id="16387" name="Line 44"/>
          <p:cNvSpPr>
            <a:spLocks noChangeShapeType="1"/>
          </p:cNvSpPr>
          <p:nvPr/>
        </p:nvSpPr>
        <p:spPr bwMode="auto">
          <a:xfrm flipH="1">
            <a:off x="4572000" y="3644900"/>
            <a:ext cx="0" cy="7921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a-ES"/>
          </a:p>
        </p:txBody>
      </p:sp>
      <p:grpSp>
        <p:nvGrpSpPr>
          <p:cNvPr id="2" name="Agrupa 21"/>
          <p:cNvGrpSpPr>
            <a:grpSpLocks/>
          </p:cNvGrpSpPr>
          <p:nvPr/>
        </p:nvGrpSpPr>
        <p:grpSpPr bwMode="auto">
          <a:xfrm>
            <a:off x="176213" y="1125538"/>
            <a:ext cx="8907462" cy="704850"/>
            <a:chOff x="176570" y="1556792"/>
            <a:chExt cx="8907470" cy="704850"/>
          </a:xfrm>
        </p:grpSpPr>
        <p:pic>
          <p:nvPicPr>
            <p:cNvPr id="1639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02390" y="1598820"/>
              <a:ext cx="55816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570" y="1556792"/>
              <a:ext cx="301942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9" name="Line 44"/>
            <p:cNvSpPr>
              <a:spLocks noChangeShapeType="1"/>
            </p:cNvSpPr>
            <p:nvPr/>
          </p:nvSpPr>
          <p:spPr bwMode="auto">
            <a:xfrm flipV="1">
              <a:off x="3188858" y="1946812"/>
              <a:ext cx="351656" cy="8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ca-ES"/>
            </a:p>
          </p:txBody>
        </p:sp>
      </p:grp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3860800"/>
            <a:ext cx="20875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4724400"/>
            <a:ext cx="6480175" cy="1833563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258888" y="1989138"/>
            <a:ext cx="5926137" cy="1470025"/>
            <a:chOff x="793" y="1253"/>
            <a:chExt cx="3733" cy="926"/>
          </a:xfrm>
        </p:grpSpPr>
        <p:pic>
          <p:nvPicPr>
            <p:cNvPr id="16393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3" y="1525"/>
              <a:ext cx="1679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1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12" y="1752"/>
              <a:ext cx="140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1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12" y="1253"/>
              <a:ext cx="1814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6" name="AutoShape 19"/>
            <p:cNvSpPr>
              <a:spLocks/>
            </p:cNvSpPr>
            <p:nvPr/>
          </p:nvSpPr>
          <p:spPr bwMode="auto">
            <a:xfrm>
              <a:off x="2562" y="1298"/>
              <a:ext cx="91" cy="862"/>
            </a:xfrm>
            <a:prstGeom prst="leftBrace">
              <a:avLst>
                <a:gd name="adj1" fmla="val 78938"/>
                <a:gd name="adj2" fmla="val 50000"/>
              </a:avLst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/>
            </a:p>
          </p:txBody>
        </p:sp>
      </p:grpSp>
      <p:pic>
        <p:nvPicPr>
          <p:cNvPr id="16392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363" y="3716338"/>
            <a:ext cx="33845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357563"/>
            <a:ext cx="5360988" cy="115252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74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5516563"/>
            <a:ext cx="26701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3825" y="4797425"/>
            <a:ext cx="32972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Line 44"/>
          <p:cNvSpPr>
            <a:spLocks noChangeShapeType="1"/>
          </p:cNvSpPr>
          <p:nvPr/>
        </p:nvSpPr>
        <p:spPr bwMode="auto">
          <a:xfrm flipH="1">
            <a:off x="3132138" y="2708275"/>
            <a:ext cx="0" cy="5048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17413" name="Text Box 23"/>
          <p:cNvSpPr txBox="1">
            <a:spLocks noChangeArrowheads="1"/>
          </p:cNvSpPr>
          <p:nvPr/>
        </p:nvSpPr>
        <p:spPr bwMode="auto">
          <a:xfrm>
            <a:off x="539750" y="188913"/>
            <a:ext cx="7467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solidFill>
                  <a:schemeClr val="accent2"/>
                </a:solidFill>
                <a:latin typeface="Times New Roman" pitchFamily="18" charset="0"/>
              </a:rPr>
              <a:t>Time-dependent perturbation theory (cont.)</a:t>
            </a:r>
          </a:p>
        </p:txBody>
      </p:sp>
      <p:sp>
        <p:nvSpPr>
          <p:cNvPr id="17414" name="Text Box 23"/>
          <p:cNvSpPr txBox="1">
            <a:spLocks noChangeArrowheads="1"/>
          </p:cNvSpPr>
          <p:nvPr/>
        </p:nvSpPr>
        <p:spPr bwMode="auto">
          <a:xfrm>
            <a:off x="468313" y="1196975"/>
            <a:ext cx="746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CC"/>
                </a:solidFill>
                <a:latin typeface="Times New Roman" pitchFamily="18" charset="0"/>
              </a:rPr>
              <a:t>Transition probability:</a:t>
            </a:r>
          </a:p>
        </p:txBody>
      </p:sp>
      <p:pic>
        <p:nvPicPr>
          <p:cNvPr id="1741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1125538"/>
            <a:ext cx="10080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2079625"/>
            <a:ext cx="2160587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 Box 23"/>
          <p:cNvSpPr txBox="1">
            <a:spLocks noChangeArrowheads="1"/>
          </p:cNvSpPr>
          <p:nvPr/>
        </p:nvSpPr>
        <p:spPr bwMode="auto">
          <a:xfrm>
            <a:off x="539750" y="2205038"/>
            <a:ext cx="746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CC"/>
                </a:solidFill>
                <a:latin typeface="Times New Roman" pitchFamily="18" charset="0"/>
              </a:rPr>
              <a:t>Taylor expansion: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349500"/>
            <a:ext cx="25193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2276475"/>
            <a:ext cx="1130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23"/>
          <p:cNvSpPr txBox="1">
            <a:spLocks noChangeArrowheads="1"/>
          </p:cNvSpPr>
          <p:nvPr/>
        </p:nvSpPr>
        <p:spPr bwMode="auto">
          <a:xfrm>
            <a:off x="539750" y="188913"/>
            <a:ext cx="7467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solidFill>
                  <a:schemeClr val="accent2"/>
                </a:solidFill>
                <a:latin typeface="Times New Roman" pitchFamily="18" charset="0"/>
              </a:rPr>
              <a:t>Time-dependent perturbation theory (cont.)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052513"/>
            <a:ext cx="5360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Line 44"/>
          <p:cNvSpPr>
            <a:spLocks noChangeShapeType="1"/>
          </p:cNvSpPr>
          <p:nvPr/>
        </p:nvSpPr>
        <p:spPr bwMode="auto">
          <a:xfrm flipH="1">
            <a:off x="3924300" y="2060575"/>
            <a:ext cx="0" cy="10810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a-ES"/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3429000"/>
            <a:ext cx="48958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875" y="4581525"/>
            <a:ext cx="65436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688012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23"/>
          <p:cNvSpPr txBox="1">
            <a:spLocks noChangeArrowheads="1"/>
          </p:cNvSpPr>
          <p:nvPr/>
        </p:nvSpPr>
        <p:spPr bwMode="auto">
          <a:xfrm>
            <a:off x="539750" y="188913"/>
            <a:ext cx="7467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solidFill>
                  <a:schemeClr val="accent2"/>
                </a:solidFill>
                <a:latin typeface="Times New Roman" pitchFamily="18" charset="0"/>
              </a:rPr>
              <a:t>Time-dependent perturbation theory (cont.)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412875"/>
            <a:ext cx="3132137" cy="21256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9460" name="Text Box 23"/>
          <p:cNvSpPr txBox="1">
            <a:spLocks noChangeArrowheads="1"/>
          </p:cNvSpPr>
          <p:nvPr/>
        </p:nvSpPr>
        <p:spPr bwMode="auto">
          <a:xfrm>
            <a:off x="4572000" y="4221163"/>
            <a:ext cx="107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CC"/>
                </a:solidFill>
                <a:latin typeface="Times New Roman" pitchFamily="18" charset="0"/>
              </a:rPr>
              <a:t>resonance:</a:t>
            </a:r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3933825"/>
            <a:ext cx="143986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644900"/>
            <a:ext cx="6477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365625"/>
            <a:ext cx="244951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4797425"/>
            <a:ext cx="1584325" cy="4079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9465" name="AutoShape 15"/>
          <p:cNvSpPr>
            <a:spLocks/>
          </p:cNvSpPr>
          <p:nvPr/>
        </p:nvSpPr>
        <p:spPr bwMode="auto">
          <a:xfrm>
            <a:off x="5580063" y="3716338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19466" name="Text Box 23"/>
          <p:cNvSpPr txBox="1">
            <a:spLocks noChangeArrowheads="1"/>
          </p:cNvSpPr>
          <p:nvPr/>
        </p:nvSpPr>
        <p:spPr bwMode="auto">
          <a:xfrm>
            <a:off x="7596188" y="2012950"/>
            <a:ext cx="107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CC"/>
                </a:solidFill>
                <a:latin typeface="Times New Roman" pitchFamily="18" charset="0"/>
              </a:rPr>
              <a:t>resonance:</a:t>
            </a:r>
          </a:p>
        </p:txBody>
      </p:sp>
      <p:sp>
        <p:nvSpPr>
          <p:cNvPr id="19467" name="Line 18"/>
          <p:cNvSpPr>
            <a:spLocks noChangeShapeType="1"/>
          </p:cNvSpPr>
          <p:nvPr/>
        </p:nvSpPr>
        <p:spPr bwMode="auto">
          <a:xfrm flipH="1">
            <a:off x="7235825" y="2276475"/>
            <a:ext cx="576263" cy="100806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a-ES"/>
          </a:p>
        </p:txBody>
      </p:sp>
      <p:sp>
        <p:nvSpPr>
          <p:cNvPr id="19468" name="Text Box 23"/>
          <p:cNvSpPr txBox="1">
            <a:spLocks noChangeArrowheads="1"/>
          </p:cNvSpPr>
          <p:nvPr/>
        </p:nvSpPr>
        <p:spPr bwMode="auto">
          <a:xfrm>
            <a:off x="2124075" y="5876925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CC"/>
                </a:solidFill>
                <a:latin typeface="Times New Roman" pitchFamily="18" charset="0"/>
              </a:rPr>
              <a:t>selection rule:</a:t>
            </a:r>
          </a:p>
        </p:txBody>
      </p:sp>
      <p:pic>
        <p:nvPicPr>
          <p:cNvPr id="19469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375" y="5734050"/>
            <a:ext cx="4392613" cy="5127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3"/>
          <p:cNvSpPr txBox="1">
            <a:spLocks noChangeArrowheads="1"/>
          </p:cNvSpPr>
          <p:nvPr/>
        </p:nvSpPr>
        <p:spPr bwMode="auto">
          <a:xfrm>
            <a:off x="539750" y="188913"/>
            <a:ext cx="7467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solidFill>
                  <a:schemeClr val="accent2"/>
                </a:solidFill>
                <a:latin typeface="Times New Roman" pitchFamily="18" charset="0"/>
              </a:rPr>
              <a:t>Time-dependent perturbation theory (cont.)</a:t>
            </a:r>
          </a:p>
        </p:txBody>
      </p:sp>
      <p:sp>
        <p:nvSpPr>
          <p:cNvPr id="20482" name="Text Box 23"/>
          <p:cNvSpPr txBox="1">
            <a:spLocks noChangeArrowheads="1"/>
          </p:cNvSpPr>
          <p:nvPr/>
        </p:nvSpPr>
        <p:spPr bwMode="auto">
          <a:xfrm>
            <a:off x="468313" y="1052513"/>
            <a:ext cx="34559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u="sng">
                <a:solidFill>
                  <a:srgbClr val="0000CC"/>
                </a:solidFill>
                <a:latin typeface="Times New Roman" pitchFamily="18" charset="0"/>
              </a:rPr>
              <a:t>First</a:t>
            </a:r>
            <a:r>
              <a:rPr lang="en-US" sz="1600">
                <a:solidFill>
                  <a:srgbClr val="0000CC"/>
                </a:solidFill>
                <a:latin typeface="Times New Roman" pitchFamily="18" charset="0"/>
              </a:rPr>
              <a:t> (and larger) perturbation </a:t>
            </a:r>
            <a:r>
              <a:rPr lang="en-US" sz="1600" u="sng">
                <a:solidFill>
                  <a:srgbClr val="0000CC"/>
                </a:solidFill>
                <a:latin typeface="Times New Roman" pitchFamily="18" charset="0"/>
              </a:rPr>
              <a:t>term</a:t>
            </a:r>
            <a:r>
              <a:rPr lang="en-US" sz="1600">
                <a:solidFill>
                  <a:srgbClr val="0000CC"/>
                </a:solidFill>
                <a:latin typeface="Times New Roman" pitchFamily="18" charset="0"/>
              </a:rPr>
              <a:t>: </a:t>
            </a:r>
            <a:br>
              <a:rPr lang="en-US" sz="160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sz="1600">
                <a:solidFill>
                  <a:srgbClr val="0000CC"/>
                </a:solidFill>
                <a:latin typeface="Times New Roman" pitchFamily="18" charset="0"/>
              </a:rPr>
              <a:t>(with </a:t>
            </a:r>
            <a:r>
              <a:rPr lang="en-US" sz="1600" i="1">
                <a:solidFill>
                  <a:srgbClr val="0000CC"/>
                </a:solidFill>
                <a:latin typeface="Times New Roman" pitchFamily="18" charset="0"/>
              </a:rPr>
              <a:t>q = - e</a:t>
            </a:r>
            <a:r>
              <a:rPr lang="en-US" sz="160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1600" i="1">
                <a:solidFill>
                  <a:srgbClr val="0000CC"/>
                </a:solidFill>
                <a:latin typeface="Times New Roman" pitchFamily="18" charset="0"/>
              </a:rPr>
              <a:t>m</a:t>
            </a:r>
            <a:r>
              <a:rPr lang="en-US" sz="1600">
                <a:solidFill>
                  <a:srgbClr val="0000CC"/>
                </a:solidFill>
                <a:latin typeface="Times New Roman" pitchFamily="18" charset="0"/>
              </a:rPr>
              <a:t> of electron)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981075"/>
            <a:ext cx="25209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4149725"/>
            <a:ext cx="46815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23"/>
          <p:cNvSpPr txBox="1">
            <a:spLocks noChangeArrowheads="1"/>
          </p:cNvSpPr>
          <p:nvPr/>
        </p:nvSpPr>
        <p:spPr bwMode="auto">
          <a:xfrm>
            <a:off x="468313" y="4292600"/>
            <a:ext cx="3455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CC"/>
                </a:solidFill>
                <a:latin typeface="Times New Roman" pitchFamily="18" charset="0"/>
              </a:rPr>
              <a:t>Integral involved:</a:t>
            </a:r>
          </a:p>
        </p:txBody>
      </p:sp>
      <p:pic>
        <p:nvPicPr>
          <p:cNvPr id="2048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4868863"/>
            <a:ext cx="52562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813" y="6021388"/>
            <a:ext cx="2232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6054725"/>
            <a:ext cx="13684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Line 44"/>
          <p:cNvSpPr>
            <a:spLocks noChangeShapeType="1"/>
          </p:cNvSpPr>
          <p:nvPr/>
        </p:nvSpPr>
        <p:spPr bwMode="auto">
          <a:xfrm>
            <a:off x="755650" y="6289675"/>
            <a:ext cx="649288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20493" name="Line 44"/>
          <p:cNvSpPr>
            <a:spLocks noChangeShapeType="1"/>
          </p:cNvSpPr>
          <p:nvPr/>
        </p:nvSpPr>
        <p:spPr bwMode="auto">
          <a:xfrm>
            <a:off x="3924300" y="6237288"/>
            <a:ext cx="649288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20494" name="Text Box 23"/>
          <p:cNvSpPr txBox="1">
            <a:spLocks noChangeArrowheads="1"/>
          </p:cNvSpPr>
          <p:nvPr/>
        </p:nvSpPr>
        <p:spPr bwMode="auto">
          <a:xfrm>
            <a:off x="6444208" y="5805264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CC"/>
                </a:solidFill>
                <a:latin typeface="Times New Roman" pitchFamily="18" charset="0"/>
              </a:rPr>
              <a:t>Single photon transition</a:t>
            </a:r>
          </a:p>
        </p:txBody>
      </p:sp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6375" y="1989138"/>
            <a:ext cx="3778250" cy="695325"/>
          </a:xfrm>
          <a:prstGeom prst="rect">
            <a:avLst/>
          </a:prstGeom>
          <a:noFill/>
        </p:spPr>
      </p:pic>
      <p:pic>
        <p:nvPicPr>
          <p:cNvPr id="20498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413" y="2867025"/>
            <a:ext cx="6119812" cy="1066800"/>
          </a:xfrm>
          <a:prstGeom prst="rect">
            <a:avLst/>
          </a:prstGeom>
          <a:noFill/>
        </p:spPr>
      </p:pic>
      <p:sp>
        <p:nvSpPr>
          <p:cNvPr id="20484" name="Line 44"/>
          <p:cNvSpPr>
            <a:spLocks noChangeShapeType="1"/>
          </p:cNvSpPr>
          <p:nvPr/>
        </p:nvSpPr>
        <p:spPr bwMode="auto">
          <a:xfrm flipH="1">
            <a:off x="5508625" y="1844675"/>
            <a:ext cx="0" cy="10810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6475495" y="6237312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CC"/>
                </a:solidFill>
                <a:latin typeface="Times New Roman" pitchFamily="18" charset="0"/>
              </a:rPr>
              <a:t>Spontaneous emission</a:t>
            </a:r>
            <a:endParaRPr lang="en-US" sz="1600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3"/>
          <p:cNvSpPr txBox="1">
            <a:spLocks noChangeArrowheads="1"/>
          </p:cNvSpPr>
          <p:nvPr/>
        </p:nvSpPr>
        <p:spPr bwMode="auto">
          <a:xfrm>
            <a:off x="539750" y="188913"/>
            <a:ext cx="7467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solidFill>
                  <a:schemeClr val="accent2"/>
                </a:solidFill>
                <a:latin typeface="Times New Roman" pitchFamily="18" charset="0"/>
              </a:rPr>
              <a:t>Time-dependent perturbation theory (cont.)</a:t>
            </a:r>
          </a:p>
        </p:txBody>
      </p:sp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836613"/>
            <a:ext cx="244792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700213"/>
            <a:ext cx="50403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Line 44"/>
          <p:cNvSpPr>
            <a:spLocks noChangeShapeType="1"/>
          </p:cNvSpPr>
          <p:nvPr/>
        </p:nvSpPr>
        <p:spPr bwMode="auto">
          <a:xfrm>
            <a:off x="539750" y="2559050"/>
            <a:ext cx="6477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a-ES"/>
          </a:p>
        </p:txBody>
      </p:sp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2349500"/>
            <a:ext cx="197961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1088" y="2311400"/>
            <a:ext cx="25209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23923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23"/>
          <p:cNvSpPr txBox="1">
            <a:spLocks noChangeArrowheads="1"/>
          </p:cNvSpPr>
          <p:nvPr/>
        </p:nvSpPr>
        <p:spPr bwMode="auto">
          <a:xfrm>
            <a:off x="468313" y="3284538"/>
            <a:ext cx="3455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u="sng">
                <a:solidFill>
                  <a:srgbClr val="0000CC"/>
                </a:solidFill>
                <a:latin typeface="Times New Roman" pitchFamily="18" charset="0"/>
              </a:rPr>
              <a:t>After some algebra</a:t>
            </a:r>
            <a:r>
              <a:rPr lang="en-US" sz="160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2151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3860800"/>
            <a:ext cx="8550275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3"/>
          <p:cNvSpPr txBox="1">
            <a:spLocks noChangeArrowheads="1"/>
          </p:cNvSpPr>
          <p:nvPr/>
        </p:nvSpPr>
        <p:spPr bwMode="auto">
          <a:xfrm>
            <a:off x="539750" y="188913"/>
            <a:ext cx="7467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solidFill>
                  <a:schemeClr val="accent2"/>
                </a:solidFill>
                <a:latin typeface="Times New Roman" pitchFamily="18" charset="0"/>
              </a:rPr>
              <a:t>Time-dependent perturbation theory (cont.)</a:t>
            </a:r>
          </a:p>
        </p:txBody>
      </p:sp>
      <p:sp>
        <p:nvSpPr>
          <p:cNvPr id="22530" name="Text Box 23"/>
          <p:cNvSpPr txBox="1">
            <a:spLocks noChangeArrowheads="1"/>
          </p:cNvSpPr>
          <p:nvPr/>
        </p:nvSpPr>
        <p:spPr bwMode="auto">
          <a:xfrm>
            <a:off x="468313" y="1363663"/>
            <a:ext cx="2159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u="sng">
                <a:solidFill>
                  <a:srgbClr val="0000CC"/>
                </a:solidFill>
                <a:latin typeface="Times New Roman" pitchFamily="18" charset="0"/>
              </a:rPr>
              <a:t>Second</a:t>
            </a:r>
            <a:r>
              <a:rPr lang="en-US" sz="1600">
                <a:solidFill>
                  <a:srgbClr val="0000CC"/>
                </a:solidFill>
                <a:latin typeface="Times New Roman" pitchFamily="18" charset="0"/>
              </a:rPr>
              <a:t> (smaller) </a:t>
            </a:r>
            <a:br>
              <a:rPr lang="en-US" sz="160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sz="1600">
                <a:solidFill>
                  <a:srgbClr val="0000CC"/>
                </a:solidFill>
                <a:latin typeface="Times New Roman" pitchFamily="18" charset="0"/>
              </a:rPr>
              <a:t>perturbation </a:t>
            </a:r>
            <a:r>
              <a:rPr lang="en-US" sz="1600" u="sng">
                <a:solidFill>
                  <a:srgbClr val="0000CC"/>
                </a:solidFill>
                <a:latin typeface="Times New Roman" pitchFamily="18" charset="0"/>
              </a:rPr>
              <a:t>term</a:t>
            </a:r>
            <a:r>
              <a:rPr lang="en-US" sz="1600">
                <a:solidFill>
                  <a:srgbClr val="0000CC"/>
                </a:solidFill>
                <a:latin typeface="Times New Roman" pitchFamily="18" charset="0"/>
              </a:rPr>
              <a:t>: </a:t>
            </a:r>
            <a:br>
              <a:rPr lang="en-US" sz="160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sz="1600">
                <a:solidFill>
                  <a:srgbClr val="0000CC"/>
                </a:solidFill>
                <a:latin typeface="Times New Roman" pitchFamily="18" charset="0"/>
              </a:rPr>
              <a:t>(</a:t>
            </a:r>
            <a:r>
              <a:rPr lang="en-US" sz="1600" i="1">
                <a:solidFill>
                  <a:srgbClr val="0000CC"/>
                </a:solidFill>
                <a:latin typeface="Times New Roman" pitchFamily="18" charset="0"/>
              </a:rPr>
              <a:t>q = - e</a:t>
            </a:r>
            <a:r>
              <a:rPr lang="en-US" sz="160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1600" i="1">
                <a:solidFill>
                  <a:srgbClr val="0000CC"/>
                </a:solidFill>
                <a:latin typeface="Times New Roman" pitchFamily="18" charset="0"/>
              </a:rPr>
              <a:t>m</a:t>
            </a:r>
            <a:r>
              <a:rPr lang="en-US" sz="1600">
                <a:solidFill>
                  <a:srgbClr val="0000CC"/>
                </a:solidFill>
                <a:latin typeface="Times New Roman" pitchFamily="18" charset="0"/>
              </a:rPr>
              <a:t> of electron)</a:t>
            </a: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8113" y="1149350"/>
            <a:ext cx="22320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23"/>
          <p:cNvSpPr txBox="1">
            <a:spLocks noChangeArrowheads="1"/>
          </p:cNvSpPr>
          <p:nvPr/>
        </p:nvSpPr>
        <p:spPr bwMode="auto">
          <a:xfrm>
            <a:off x="4284663" y="4027488"/>
            <a:ext cx="3743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Times New Roman" pitchFamily="18" charset="0"/>
              </a:rPr>
              <a:t>terms : two-photon transitions</a:t>
            </a:r>
          </a:p>
        </p:txBody>
      </p:sp>
      <p:sp>
        <p:nvSpPr>
          <p:cNvPr id="22535" name="Text Box 23"/>
          <p:cNvSpPr txBox="1">
            <a:spLocks noChangeArrowheads="1"/>
          </p:cNvSpPr>
          <p:nvPr/>
        </p:nvSpPr>
        <p:spPr bwMode="auto">
          <a:xfrm>
            <a:off x="2268538" y="4748213"/>
            <a:ext cx="6624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CC"/>
                </a:solidFill>
                <a:latin typeface="Times New Roman" pitchFamily="18" charset="0"/>
              </a:rPr>
              <a:t>two-photon transitions: weak (</a:t>
            </a:r>
            <a:r>
              <a:rPr lang="en-US" sz="160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sz="1600">
                <a:solidFill>
                  <a:srgbClr val="0000CC"/>
                </a:solidFill>
                <a:latin typeface="Times New Roman" pitchFamily="18" charset="0"/>
              </a:rPr>
              <a:t>use LASER). e.g. Raman </a:t>
            </a:r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2227263"/>
            <a:ext cx="5867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933825"/>
            <a:ext cx="3960813" cy="604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38957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063625"/>
            <a:ext cx="2735263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1566863"/>
            <a:ext cx="28813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2000250"/>
            <a:ext cx="12906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95613"/>
            <a:ext cx="6218238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4591050"/>
            <a:ext cx="4321175" cy="493713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14" name="Connector de fletxa recta 13"/>
          <p:cNvCxnSpPr/>
          <p:nvPr/>
        </p:nvCxnSpPr>
        <p:spPr>
          <a:xfrm>
            <a:off x="6084888" y="2935288"/>
            <a:ext cx="0" cy="1584325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788" y="3511550"/>
            <a:ext cx="16573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750" y="5589588"/>
            <a:ext cx="5645150" cy="86360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260350"/>
            <a:ext cx="60753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341438"/>
            <a:ext cx="1871662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1325563"/>
            <a:ext cx="1635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or de fletxa recta 6"/>
          <p:cNvCxnSpPr/>
          <p:nvPr/>
        </p:nvCxnSpPr>
        <p:spPr>
          <a:xfrm>
            <a:off x="2279650" y="1643063"/>
            <a:ext cx="431800" cy="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349500"/>
            <a:ext cx="24352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2205038"/>
            <a:ext cx="343535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or de fletxa recta 10"/>
          <p:cNvCxnSpPr/>
          <p:nvPr/>
        </p:nvCxnSpPr>
        <p:spPr>
          <a:xfrm>
            <a:off x="3492500" y="2636838"/>
            <a:ext cx="431800" cy="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 de fletxa recta 11"/>
          <p:cNvCxnSpPr/>
          <p:nvPr/>
        </p:nvCxnSpPr>
        <p:spPr>
          <a:xfrm>
            <a:off x="3708400" y="1844675"/>
            <a:ext cx="0" cy="576263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 de fletxa recta 16"/>
          <p:cNvCxnSpPr/>
          <p:nvPr/>
        </p:nvCxnSpPr>
        <p:spPr>
          <a:xfrm>
            <a:off x="250825" y="4292600"/>
            <a:ext cx="433388" cy="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3716338"/>
            <a:ext cx="34194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625" y="4652963"/>
            <a:ext cx="2695575" cy="117157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20" name="Connector de fletxa recta 19"/>
          <p:cNvCxnSpPr/>
          <p:nvPr/>
        </p:nvCxnSpPr>
        <p:spPr>
          <a:xfrm>
            <a:off x="4427538" y="4652963"/>
            <a:ext cx="649287" cy="576262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333375"/>
            <a:ext cx="4752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81075"/>
            <a:ext cx="19145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333375"/>
            <a:ext cx="4648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2690813"/>
            <a:ext cx="22431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3284538"/>
            <a:ext cx="1476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4365625"/>
            <a:ext cx="2376487" cy="14716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4652963"/>
            <a:ext cx="2695575" cy="117157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9" name="Connector de fletxa recta 8"/>
          <p:cNvCxnSpPr/>
          <p:nvPr/>
        </p:nvCxnSpPr>
        <p:spPr>
          <a:xfrm>
            <a:off x="3708400" y="5157788"/>
            <a:ext cx="863600" cy="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 de fletxa recta 9"/>
          <p:cNvCxnSpPr/>
          <p:nvPr/>
        </p:nvCxnSpPr>
        <p:spPr>
          <a:xfrm flipH="1">
            <a:off x="4140200" y="4076700"/>
            <a:ext cx="576263" cy="1008063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313" y="549275"/>
            <a:ext cx="411162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65638" y="2852738"/>
            <a:ext cx="27622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8888" y="3284538"/>
            <a:ext cx="30241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ctor de fletxa recta 17"/>
          <p:cNvCxnSpPr/>
          <p:nvPr/>
        </p:nvCxnSpPr>
        <p:spPr>
          <a:xfrm>
            <a:off x="4932363" y="1557338"/>
            <a:ext cx="1225550" cy="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ctor de fletxa recta 17"/>
          <p:cNvCxnSpPr/>
          <p:nvPr/>
        </p:nvCxnSpPr>
        <p:spPr>
          <a:xfrm>
            <a:off x="179388" y="4424363"/>
            <a:ext cx="433387" cy="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63357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429" name="Group 21"/>
          <p:cNvGrpSpPr>
            <a:grpSpLocks/>
          </p:cNvGrpSpPr>
          <p:nvPr/>
        </p:nvGrpSpPr>
        <p:grpSpPr bwMode="auto">
          <a:xfrm>
            <a:off x="395288" y="892175"/>
            <a:ext cx="4092575" cy="1528763"/>
            <a:chOff x="249" y="482"/>
            <a:chExt cx="2578" cy="963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0" y="482"/>
              <a:ext cx="998" cy="251"/>
            </a:xfrm>
            <a:prstGeom prst="rect">
              <a:avLst/>
            </a:prstGeom>
            <a:noFill/>
          </p:spPr>
        </p:pic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" y="799"/>
              <a:ext cx="2388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37" y="1117"/>
              <a:ext cx="771" cy="256"/>
            </a:xfrm>
            <a:prstGeom prst="rect">
              <a:avLst/>
            </a:prstGeom>
            <a:noFill/>
          </p:spPr>
        </p:pic>
        <p:pic>
          <p:nvPicPr>
            <p:cNvPr id="17416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53" y="482"/>
              <a:ext cx="174" cy="862"/>
            </a:xfrm>
            <a:prstGeom prst="rect">
              <a:avLst/>
            </a:prstGeom>
            <a:noFill/>
          </p:spPr>
        </p:pic>
        <p:pic>
          <p:nvPicPr>
            <p:cNvPr id="17425" name="Picture 1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9" y="494"/>
              <a:ext cx="106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42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74" y="1142"/>
              <a:ext cx="560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32" name="Picture 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4213" y="4103688"/>
            <a:ext cx="60499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Connector de fletxa recta 17"/>
          <p:cNvCxnSpPr/>
          <p:nvPr/>
        </p:nvCxnSpPr>
        <p:spPr>
          <a:xfrm>
            <a:off x="2195513" y="5949950"/>
            <a:ext cx="433387" cy="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37" name="Group 29"/>
          <p:cNvGrpSpPr>
            <a:grpSpLocks/>
          </p:cNvGrpSpPr>
          <p:nvPr/>
        </p:nvGrpSpPr>
        <p:grpSpPr bwMode="auto">
          <a:xfrm>
            <a:off x="7164388" y="3959225"/>
            <a:ext cx="1512887" cy="431800"/>
            <a:chOff x="3606" y="2886"/>
            <a:chExt cx="1479" cy="377"/>
          </a:xfrm>
        </p:grpSpPr>
        <p:pic>
          <p:nvPicPr>
            <p:cNvPr id="17435" name="Picture 2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606" y="2886"/>
              <a:ext cx="358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436" name="Picture 2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69" y="2976"/>
              <a:ext cx="1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438" name="Picture 3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4388" y="4462463"/>
            <a:ext cx="115252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39" name="Picture 3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8488" y="4030663"/>
            <a:ext cx="1936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40" name="Picture 3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11638" y="4919663"/>
            <a:ext cx="642937" cy="328612"/>
          </a:xfrm>
          <a:prstGeom prst="rect">
            <a:avLst/>
          </a:prstGeom>
          <a:noFill/>
        </p:spPr>
      </p:pic>
      <p:pic>
        <p:nvPicPr>
          <p:cNvPr id="17442" name="Picture 3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6200000">
            <a:off x="4350544" y="4133056"/>
            <a:ext cx="2762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43" name="Picture 3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86425" y="4910138"/>
            <a:ext cx="719138" cy="390525"/>
          </a:xfrm>
          <a:prstGeom prst="rect">
            <a:avLst/>
          </a:prstGeom>
          <a:noFill/>
        </p:spPr>
      </p:pic>
      <p:pic>
        <p:nvPicPr>
          <p:cNvPr id="17444" name="Picture 3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6200000">
            <a:off x="5838031" y="4104482"/>
            <a:ext cx="2762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45" name="Picture 3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71775" y="5589588"/>
            <a:ext cx="3743325" cy="6667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17451" name="Group 43"/>
          <p:cNvGrpSpPr>
            <a:grpSpLocks/>
          </p:cNvGrpSpPr>
          <p:nvPr/>
        </p:nvGrpSpPr>
        <p:grpSpPr bwMode="auto">
          <a:xfrm>
            <a:off x="179388" y="2708275"/>
            <a:ext cx="8591550" cy="1081088"/>
            <a:chOff x="113" y="1706"/>
            <a:chExt cx="5412" cy="681"/>
          </a:xfrm>
        </p:grpSpPr>
        <p:pic>
          <p:nvPicPr>
            <p:cNvPr id="17422" name="Picture 1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150" y="1752"/>
              <a:ext cx="1375" cy="53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</p:pic>
        <p:pic>
          <p:nvPicPr>
            <p:cNvPr id="17446" name="Picture 7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58" y="2024"/>
              <a:ext cx="545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7" name="Picture 39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13" y="1706"/>
              <a:ext cx="3834" cy="278"/>
            </a:xfrm>
            <a:prstGeom prst="rect">
              <a:avLst/>
            </a:prstGeom>
            <a:noFill/>
          </p:spPr>
        </p:pic>
        <p:pic>
          <p:nvPicPr>
            <p:cNvPr id="17448" name="Picture 40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245" y="1979"/>
              <a:ext cx="1655" cy="385"/>
            </a:xfrm>
            <a:prstGeom prst="rect">
              <a:avLst/>
            </a:prstGeom>
            <a:noFill/>
          </p:spPr>
        </p:pic>
        <p:cxnSp>
          <p:nvCxnSpPr>
            <p:cNvPr id="4" name="Connector de fletxa recta 17"/>
            <p:cNvCxnSpPr>
              <a:cxnSpLocks noChangeShapeType="1"/>
            </p:cNvCxnSpPr>
            <p:nvPr/>
          </p:nvCxnSpPr>
          <p:spPr bwMode="auto">
            <a:xfrm>
              <a:off x="1066" y="2205"/>
              <a:ext cx="772" cy="0"/>
            </a:xfrm>
            <a:prstGeom prst="straightConnector1">
              <a:avLst/>
            </a:prstGeom>
            <a:noFill/>
            <a:ln w="12700" algn="ctr">
              <a:solidFill>
                <a:srgbClr val="17375E"/>
              </a:solidFill>
              <a:round/>
              <a:headEnd/>
              <a:tailEnd type="arrow" w="med" len="med"/>
            </a:ln>
          </p:spPr>
        </p:cxnSp>
        <p:pic>
          <p:nvPicPr>
            <p:cNvPr id="17450" name="Picture 4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10800000">
              <a:off x="3923" y="1706"/>
              <a:ext cx="174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49688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88913"/>
            <a:ext cx="3717925" cy="781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196975"/>
            <a:ext cx="13684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700213"/>
            <a:ext cx="1871662" cy="449262"/>
          </a:xfrm>
          <a:prstGeom prst="rect">
            <a:avLst/>
          </a:prstGeom>
          <a:noFill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2349500"/>
            <a:ext cx="5184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2051050" y="1125538"/>
            <a:ext cx="27622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4438" y="1484313"/>
            <a:ext cx="1809750" cy="476250"/>
          </a:xfrm>
          <a:prstGeom prst="rect">
            <a:avLst/>
          </a:prstGeom>
          <a:noFill/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250" y="3213100"/>
            <a:ext cx="6424613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5508625" y="1268413"/>
            <a:ext cx="2762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Connector de fletxa recta 8"/>
          <p:cNvCxnSpPr/>
          <p:nvPr/>
        </p:nvCxnSpPr>
        <p:spPr>
          <a:xfrm>
            <a:off x="611188" y="4005263"/>
            <a:ext cx="863600" cy="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ctor de fletxa recta 8"/>
          <p:cNvCxnSpPr/>
          <p:nvPr/>
        </p:nvCxnSpPr>
        <p:spPr>
          <a:xfrm>
            <a:off x="6011863" y="2060575"/>
            <a:ext cx="863600" cy="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825" y="5084763"/>
            <a:ext cx="208756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1413" y="5084763"/>
            <a:ext cx="382111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39975" y="5445125"/>
            <a:ext cx="40290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Connector de fletxa recta 8"/>
          <p:cNvCxnSpPr/>
          <p:nvPr/>
        </p:nvCxnSpPr>
        <p:spPr>
          <a:xfrm>
            <a:off x="1331913" y="5661025"/>
            <a:ext cx="863600" cy="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75" name="Picture 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5825" y="5013325"/>
            <a:ext cx="11525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6" name="Picture 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5825" y="5516563"/>
            <a:ext cx="13223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7" name="Picture 2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83313" y="6237288"/>
            <a:ext cx="2960687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9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9925" y="5084763"/>
            <a:ext cx="2762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nector de fletxa recta 8"/>
          <p:cNvCxnSpPr>
            <a:cxnSpLocks noChangeShapeType="1"/>
          </p:cNvCxnSpPr>
          <p:nvPr/>
        </p:nvCxnSpPr>
        <p:spPr bwMode="auto">
          <a:xfrm flipH="1">
            <a:off x="6443663" y="5516563"/>
            <a:ext cx="504825" cy="144462"/>
          </a:xfrm>
          <a:prstGeom prst="straightConnector1">
            <a:avLst/>
          </a:prstGeom>
          <a:noFill/>
          <a:ln w="28575" algn="ctr">
            <a:solidFill>
              <a:srgbClr val="17375E"/>
            </a:solidFill>
            <a:round/>
            <a:headEnd/>
            <a:tailEnd type="arrow" w="med" len="med"/>
          </a:ln>
        </p:spPr>
      </p:cxnSp>
      <p:pic>
        <p:nvPicPr>
          <p:cNvPr id="19481" name="Picture 2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8313" y="6084888"/>
            <a:ext cx="4972050" cy="5524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cxnSp>
        <p:nvCxnSpPr>
          <p:cNvPr id="5" name="Connector de fletxa recta 8"/>
          <p:cNvCxnSpPr>
            <a:cxnSpLocks noChangeShapeType="1"/>
          </p:cNvCxnSpPr>
          <p:nvPr/>
        </p:nvCxnSpPr>
        <p:spPr bwMode="auto">
          <a:xfrm flipH="1">
            <a:off x="5651500" y="6453188"/>
            <a:ext cx="431800" cy="0"/>
          </a:xfrm>
          <a:prstGeom prst="straightConnector1">
            <a:avLst/>
          </a:prstGeom>
          <a:noFill/>
          <a:ln w="28575" algn="ctr">
            <a:solidFill>
              <a:srgbClr val="17375E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763" y="1481138"/>
            <a:ext cx="3717925" cy="781050"/>
          </a:xfrm>
          <a:prstGeom prst="rect">
            <a:avLst/>
          </a:prstGeom>
          <a:noFill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25" y="2273300"/>
            <a:ext cx="2181225" cy="552450"/>
          </a:xfrm>
          <a:prstGeom prst="rect">
            <a:avLst/>
          </a:prstGeom>
          <a:noFill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688" y="2849563"/>
            <a:ext cx="3190875" cy="581025"/>
          </a:xfrm>
          <a:prstGeom prst="rect">
            <a:avLst/>
          </a:prstGeom>
          <a:noFill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184650" y="1625600"/>
            <a:ext cx="276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8038" y="2057400"/>
            <a:ext cx="3698875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34163" y="2922588"/>
            <a:ext cx="1423987" cy="357187"/>
          </a:xfrm>
          <a:prstGeom prst="rect">
            <a:avLst/>
          </a:prstGeom>
          <a:noFill/>
        </p:spPr>
      </p:pic>
      <p:cxnSp>
        <p:nvCxnSpPr>
          <p:cNvPr id="14" name="Connector de fletxa recta 13"/>
          <p:cNvCxnSpPr/>
          <p:nvPr/>
        </p:nvCxnSpPr>
        <p:spPr>
          <a:xfrm>
            <a:off x="6561138" y="2778125"/>
            <a:ext cx="0" cy="709613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73663" y="3570288"/>
            <a:ext cx="2736850" cy="7715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263" y="4581525"/>
            <a:ext cx="187325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9700" y="5013325"/>
            <a:ext cx="15128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8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8313" y="188913"/>
            <a:ext cx="6913562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1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265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27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420938"/>
            <a:ext cx="7056437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28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133600"/>
            <a:ext cx="1081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Connector de fletxa recta 13"/>
          <p:cNvCxnSpPr/>
          <p:nvPr/>
        </p:nvCxnSpPr>
        <p:spPr>
          <a:xfrm>
            <a:off x="3924300" y="2420938"/>
            <a:ext cx="47625" cy="28575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0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549275"/>
            <a:ext cx="2736850" cy="7715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21531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713" y="3933825"/>
            <a:ext cx="5689600" cy="6985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cxnSp>
        <p:nvCxnSpPr>
          <p:cNvPr id="2" name="Connector de fletxa recta 13"/>
          <p:cNvCxnSpPr>
            <a:cxnSpLocks noChangeShapeType="1"/>
          </p:cNvCxnSpPr>
          <p:nvPr/>
        </p:nvCxnSpPr>
        <p:spPr bwMode="auto">
          <a:xfrm flipV="1">
            <a:off x="827088" y="4292600"/>
            <a:ext cx="695325" cy="3175"/>
          </a:xfrm>
          <a:prstGeom prst="straightConnector1">
            <a:avLst/>
          </a:prstGeom>
          <a:noFill/>
          <a:ln w="28575" algn="ctr">
            <a:solidFill>
              <a:srgbClr val="17375E"/>
            </a:solidFill>
            <a:round/>
            <a:headEnd/>
            <a:tailEnd type="arrow" w="med" len="med"/>
          </a:ln>
        </p:spPr>
      </p:cxnSp>
      <p:pic>
        <p:nvPicPr>
          <p:cNvPr id="21533" name="Picture 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5013325"/>
            <a:ext cx="2520950" cy="48895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21535" name="Picture 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4941888"/>
            <a:ext cx="1871662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537" name="Group 33"/>
          <p:cNvGrpSpPr>
            <a:grpSpLocks/>
          </p:cNvGrpSpPr>
          <p:nvPr/>
        </p:nvGrpSpPr>
        <p:grpSpPr bwMode="auto">
          <a:xfrm>
            <a:off x="179388" y="5181600"/>
            <a:ext cx="1223962" cy="263525"/>
            <a:chOff x="113" y="3249"/>
            <a:chExt cx="635" cy="143"/>
          </a:xfrm>
        </p:grpSpPr>
        <p:pic>
          <p:nvPicPr>
            <p:cNvPr id="21534" name="Picture 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3249"/>
              <a:ext cx="635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536" name="Line 32"/>
            <p:cNvSpPr>
              <a:spLocks noChangeShapeType="1"/>
            </p:cNvSpPr>
            <p:nvPr/>
          </p:nvSpPr>
          <p:spPr bwMode="auto">
            <a:xfrm>
              <a:off x="167" y="3361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21543" name="Group 39"/>
          <p:cNvGrpSpPr>
            <a:grpSpLocks/>
          </p:cNvGrpSpPr>
          <p:nvPr/>
        </p:nvGrpSpPr>
        <p:grpSpPr bwMode="auto">
          <a:xfrm>
            <a:off x="3419475" y="5589588"/>
            <a:ext cx="5327650" cy="1131887"/>
            <a:chOff x="1338" y="3521"/>
            <a:chExt cx="3356" cy="713"/>
          </a:xfrm>
        </p:grpSpPr>
        <p:pic>
          <p:nvPicPr>
            <p:cNvPr id="21525" name="Picture 2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61" y="3521"/>
              <a:ext cx="174" cy="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38" name="Picture 3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338" y="3748"/>
              <a:ext cx="172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39" name="Picture 3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43" y="3566"/>
              <a:ext cx="127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40" name="Picture 3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243" y="3838"/>
              <a:ext cx="1451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1546" name="Group 42"/>
          <p:cNvGrpSpPr>
            <a:grpSpLocks/>
          </p:cNvGrpSpPr>
          <p:nvPr/>
        </p:nvGrpSpPr>
        <p:grpSpPr bwMode="auto">
          <a:xfrm>
            <a:off x="395288" y="908050"/>
            <a:ext cx="3959225" cy="1131888"/>
            <a:chOff x="249" y="572"/>
            <a:chExt cx="2494" cy="713"/>
          </a:xfrm>
        </p:grpSpPr>
        <p:pic>
          <p:nvPicPr>
            <p:cNvPr id="21522" name="Picture 1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49" y="799"/>
              <a:ext cx="728" cy="168"/>
            </a:xfrm>
            <a:prstGeom prst="rect">
              <a:avLst/>
            </a:prstGeom>
            <a:noFill/>
          </p:spPr>
        </p:pic>
        <p:pic>
          <p:nvPicPr>
            <p:cNvPr id="21523" name="Picture 1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338" y="572"/>
              <a:ext cx="1270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24" name="Picture 2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292" y="935"/>
              <a:ext cx="1451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41" name="Picture 3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11" y="572"/>
              <a:ext cx="174" cy="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1542" name="Picture 3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388" y="6021388"/>
            <a:ext cx="26638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Connector de fletxa recta 13"/>
          <p:cNvCxnSpPr>
            <a:cxnSpLocks noChangeShapeType="1"/>
          </p:cNvCxnSpPr>
          <p:nvPr/>
        </p:nvCxnSpPr>
        <p:spPr bwMode="auto">
          <a:xfrm flipH="1">
            <a:off x="1835150" y="5589588"/>
            <a:ext cx="649288" cy="357187"/>
          </a:xfrm>
          <a:prstGeom prst="straightConnector1">
            <a:avLst/>
          </a:prstGeom>
          <a:noFill/>
          <a:ln w="28575" algn="ctr">
            <a:solidFill>
              <a:srgbClr val="17375E"/>
            </a:solidFill>
            <a:round/>
            <a:headEnd/>
            <a:tailEnd type="arrow" w="med" len="med"/>
          </a:ln>
        </p:spPr>
      </p:cxnSp>
      <p:cxnSp>
        <p:nvCxnSpPr>
          <p:cNvPr id="4" name="Connector de fletxa recta 13"/>
          <p:cNvCxnSpPr>
            <a:cxnSpLocks noChangeShapeType="1"/>
          </p:cNvCxnSpPr>
          <p:nvPr/>
        </p:nvCxnSpPr>
        <p:spPr bwMode="auto">
          <a:xfrm flipV="1">
            <a:off x="2987675" y="6156325"/>
            <a:ext cx="360363" cy="3175"/>
          </a:xfrm>
          <a:prstGeom prst="straightConnector1">
            <a:avLst/>
          </a:prstGeom>
          <a:noFill/>
          <a:ln w="28575" algn="ctr">
            <a:solidFill>
              <a:srgbClr val="17375E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247</Words>
  <Application>Microsoft Office PowerPoint</Application>
  <PresentationFormat>Presentació en pantalla (4:3)</PresentationFormat>
  <Paragraphs>72</Paragraphs>
  <Slides>28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28</vt:i4>
      </vt:variant>
    </vt:vector>
  </HeadingPairs>
  <TitlesOfParts>
    <vt:vector size="30" baseType="lpstr">
      <vt:lpstr>Tema de l'Office</vt:lpstr>
      <vt:lpstr>CorelDRAW</vt:lpstr>
      <vt:lpstr>1.RADIATION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2.Matter and Field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3. Electron-photon interaction (selection rules and resonanace)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Company>Servei d'informàtica UJI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</dc:creator>
  <cp:lastModifiedBy>Usuari</cp:lastModifiedBy>
  <cp:revision>47</cp:revision>
  <dcterms:created xsi:type="dcterms:W3CDTF">2012-10-03T18:01:45Z</dcterms:created>
  <dcterms:modified xsi:type="dcterms:W3CDTF">2020-01-28T15:44:39Z</dcterms:modified>
</cp:coreProperties>
</file>